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6" r:id="rId3"/>
    <p:sldId id="267" r:id="rId4"/>
    <p:sldId id="268" r:id="rId5"/>
    <p:sldId id="269" r:id="rId6"/>
    <p:sldId id="271" r:id="rId7"/>
    <p:sldId id="270" r:id="rId8"/>
    <p:sldId id="265" r:id="rId9"/>
    <p:sldId id="272"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1" autoAdjust="0"/>
    <p:restoredTop sz="81360" autoAdjust="0"/>
  </p:normalViewPr>
  <p:slideViewPr>
    <p:cSldViewPr snapToGrid="0">
      <p:cViewPr varScale="1">
        <p:scale>
          <a:sx n="62" d="100"/>
          <a:sy n="62" d="100"/>
        </p:scale>
        <p:origin x="41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jpg>
</file>

<file path=ppt/media/image4.png>
</file>

<file path=ppt/media/image5.jpg>
</file>

<file path=ppt/media/image6.jpg>
</file>

<file path=ppt/media/image7.jpg>
</file>

<file path=ppt/media/image8.png>
</file>

<file path=ppt/media/image9.png>
</file>

<file path=ppt/media/media1.m4a>
</file>

<file path=ppt/media/media2.m4a>
</file>

<file path=ppt/media/media3.m4a>
</file>

<file path=ppt/media/media4.m4a>
</file>

<file path=ppt/media/media5.mp4>
</file>

<file path=ppt/media/media6.m4a>
</file>

<file path=ppt/media/media7.mp4>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49B858-5A36-4112-B008-3921327F0F24}" type="datetimeFigureOut">
              <a:rPr lang="zh-CN" altLang="en-US" smtClean="0"/>
              <a:t>2022/5/20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34F079-96EB-4758-B39D-AB362977AF72}" type="slidenum">
              <a:rPr lang="zh-CN" altLang="en-US" smtClean="0"/>
              <a:t>‹#›</a:t>
            </a:fld>
            <a:endParaRPr lang="zh-CN" altLang="en-US"/>
          </a:p>
        </p:txBody>
      </p:sp>
    </p:spTree>
    <p:extLst>
      <p:ext uri="{BB962C8B-B14F-4D97-AF65-F5344CB8AC3E}">
        <p14:creationId xmlns:p14="http://schemas.microsoft.com/office/powerpoint/2010/main" val="1806844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Hi, </a:t>
            </a:r>
            <a:r>
              <a:rPr lang="en-US" altLang="zh-CN" sz="1800" kern="100" dirty="0" err="1">
                <a:effectLst/>
                <a:latin typeface="Arial" panose="020B0604020202020204" pitchFamily="34" charset="0"/>
                <a:ea typeface="等线" panose="02010600030101010101" pitchFamily="2" charset="-122"/>
                <a:cs typeface="Times New Roman" panose="02020603050405020304" pitchFamily="18" charset="0"/>
              </a:rPr>
              <a:t>im</a:t>
            </a: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 Yucheng Lin. The mini project is to create a game, color game.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2D34F079-96EB-4758-B39D-AB362977AF72}" type="slidenum">
              <a:rPr lang="zh-CN" altLang="en-US" smtClean="0"/>
              <a:t>1</a:t>
            </a:fld>
            <a:endParaRPr lang="zh-CN" altLang="en-US"/>
          </a:p>
        </p:txBody>
      </p:sp>
    </p:spTree>
    <p:extLst>
      <p:ext uri="{BB962C8B-B14F-4D97-AF65-F5344CB8AC3E}">
        <p14:creationId xmlns:p14="http://schemas.microsoft.com/office/powerpoint/2010/main" val="2426648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The aim is to program the DE1-SoC development board and the LT24 LCD module.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The presentation was divided into four parts: introduction, Game rules, testing and conclusion.</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In Figure, that part is the DE1 board and the smaller one is the LT24 LCD module.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2D34F079-96EB-4758-B39D-AB362977AF72}" type="slidenum">
              <a:rPr lang="zh-CN" altLang="en-US" smtClean="0"/>
              <a:t>2</a:t>
            </a:fld>
            <a:endParaRPr lang="zh-CN" altLang="en-US"/>
          </a:p>
        </p:txBody>
      </p:sp>
    </p:spTree>
    <p:extLst>
      <p:ext uri="{BB962C8B-B14F-4D97-AF65-F5344CB8AC3E}">
        <p14:creationId xmlns:p14="http://schemas.microsoft.com/office/powerpoint/2010/main" val="3739666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00" dirty="0">
                <a:effectLst/>
                <a:latin typeface="Arial" panose="020B0604020202020204" pitchFamily="34" charset="0"/>
                <a:ea typeface="等线" panose="02010600030101010101" pitchFamily="2" charset="-122"/>
                <a:cs typeface="Times New Roman" panose="02020603050405020304" pitchFamily="18" charset="0"/>
              </a:rPr>
              <a:t>The Color game is controlled by the DE1 board, mainly using LED lights, switches, buttons and </a:t>
            </a:r>
            <a:r>
              <a:rPr lang="en-US" altLang="zh-CN" sz="1200" dirty="0">
                <a:latin typeface="Arial" panose="020B0604020202020204" pitchFamily="34" charset="0"/>
                <a:cs typeface="Arial" panose="020B0604020202020204" pitchFamily="34" charset="0"/>
              </a:rPr>
              <a:t>7-segment display</a:t>
            </a:r>
            <a:r>
              <a:rPr lang="en-US" altLang="zh-CN" sz="1200" kern="100" dirty="0">
                <a:effectLst/>
                <a:latin typeface="Arial" panose="020B0604020202020204" pitchFamily="34" charset="0"/>
                <a:ea typeface="等线" panose="02010600030101010101" pitchFamily="2" charset="-122"/>
                <a:cs typeface="Times New Roman" panose="02020603050405020304" pitchFamily="18" charset="0"/>
              </a:rPr>
              <a:t>.</a:t>
            </a:r>
            <a:r>
              <a:rPr lang="en-US" altLang="zh-CN" sz="1200" kern="100" dirty="0">
                <a:solidFill>
                  <a:srgbClr val="2E3033"/>
                </a:solidFill>
                <a:effectLst/>
                <a:latin typeface="Arial" panose="020B0604020202020204" pitchFamily="34" charset="0"/>
                <a:ea typeface="等线" panose="02010600030101010101" pitchFamily="2" charset="-122"/>
                <a:cs typeface="Times New Roman" panose="02020603050405020304" pitchFamily="18" charset="0"/>
              </a:rPr>
              <a:t> </a:t>
            </a:r>
            <a:r>
              <a:rPr lang="en-US" altLang="zh-CN" sz="1200" kern="100" dirty="0">
                <a:solidFill>
                  <a:srgbClr val="FF0000"/>
                </a:solidFill>
                <a:effectLst/>
                <a:latin typeface="Arial" panose="020B0604020202020204" pitchFamily="34" charset="0"/>
                <a:ea typeface="等线" panose="02010600030101010101" pitchFamily="2" charset="-122"/>
                <a:cs typeface="Times New Roman" panose="02020603050405020304" pitchFamily="18" charset="0"/>
              </a:rPr>
              <a:t>Then,</a:t>
            </a:r>
            <a:r>
              <a:rPr lang="en-US" altLang="zh-CN" sz="1200" kern="100" dirty="0">
                <a:solidFill>
                  <a:srgbClr val="2E3033"/>
                </a:solidFill>
                <a:effectLst/>
                <a:latin typeface="Arial" panose="020B0604020202020204" pitchFamily="34" charset="0"/>
                <a:ea typeface="等线" panose="02010600030101010101" pitchFamily="2" charset="-122"/>
                <a:cs typeface="Times New Roman" panose="02020603050405020304" pitchFamily="18" charset="0"/>
              </a:rPr>
              <a:t> the game screen is displayed on the LT24 LCD module according to the corresponding control, and only can display 240 by 320 images</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 On the right is the cover of the game.</a:t>
            </a:r>
          </a:p>
          <a:p>
            <a:endParaRPr lang="zh-CN" altLang="en-US" dirty="0"/>
          </a:p>
        </p:txBody>
      </p:sp>
      <p:sp>
        <p:nvSpPr>
          <p:cNvPr id="4" name="灯片编号占位符 3"/>
          <p:cNvSpPr>
            <a:spLocks noGrp="1"/>
          </p:cNvSpPr>
          <p:nvPr>
            <p:ph type="sldNum" sz="quarter" idx="5"/>
          </p:nvPr>
        </p:nvSpPr>
        <p:spPr/>
        <p:txBody>
          <a:bodyPr/>
          <a:lstStyle/>
          <a:p>
            <a:fld id="{2D34F079-96EB-4758-B39D-AB362977AF72}" type="slidenum">
              <a:rPr lang="zh-CN" altLang="en-US" smtClean="0"/>
              <a:t>3</a:t>
            </a:fld>
            <a:endParaRPr lang="zh-CN" altLang="en-US"/>
          </a:p>
        </p:txBody>
      </p:sp>
    </p:spTree>
    <p:extLst>
      <p:ext uri="{BB962C8B-B14F-4D97-AF65-F5344CB8AC3E}">
        <p14:creationId xmlns:p14="http://schemas.microsoft.com/office/powerpoint/2010/main" val="8622027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solidFill>
                  <a:srgbClr val="FF0000"/>
                </a:solidFill>
                <a:effectLst/>
                <a:latin typeface="Arial" panose="020B0604020202020204" pitchFamily="34" charset="0"/>
                <a:ea typeface="等线" panose="02010600030101010101" pitchFamily="2" charset="-122"/>
                <a:cs typeface="Times New Roman" panose="02020603050405020304" pitchFamily="18" charset="0"/>
              </a:rPr>
              <a:t>Next </a:t>
            </a:r>
            <a:r>
              <a:rPr lang="en-US" altLang="zh-CN" sz="1800" kern="100" dirty="0">
                <a:solidFill>
                  <a:srgbClr val="000000"/>
                </a:solidFill>
                <a:effectLst/>
                <a:latin typeface="Arial" panose="020B0604020202020204" pitchFamily="34" charset="0"/>
                <a:ea typeface="等线" panose="02010600030101010101" pitchFamily="2" charset="-122"/>
                <a:cs typeface="Times New Roman" panose="02020603050405020304" pitchFamily="18" charset="0"/>
              </a:rPr>
              <a:t>are the rules of the game. First is the game cover, where the player can see three colors on the screen, each color corresponding to a button</a:t>
            </a: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a:t>
            </a:r>
            <a:r>
              <a:rPr lang="en-US" altLang="zh-CN" sz="1800" kern="100" dirty="0">
                <a:solidFill>
                  <a:srgbClr val="000000"/>
                </a:solidFill>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a:solidFill>
                  <a:srgbClr val="000000"/>
                </a:solidFill>
                <a:effectLst/>
                <a:latin typeface="Arial" panose="020B0604020202020204" pitchFamily="34" charset="0"/>
                <a:ea typeface="等线" panose="02010600030101010101" pitchFamily="2" charset="-122"/>
                <a:cs typeface="Times New Roman" panose="02020603050405020304" pitchFamily="18" charset="0"/>
              </a:rPr>
              <a:t>When the player turns on SW0 the game starts and will go to the second step which is the game phase. The timer will start counting down and the player will press the buttons according to the color that appears on the screen.</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a:solidFill>
                  <a:srgbClr val="000000"/>
                </a:solidFill>
                <a:effectLst/>
                <a:latin typeface="Arial" panose="020B0604020202020204" pitchFamily="34" charset="0"/>
                <a:ea typeface="等线" panose="02010600030101010101" pitchFamily="2" charset="-122"/>
                <a:cs typeface="Times New Roman" panose="02020603050405020304" pitchFamily="18" charset="0"/>
              </a:rPr>
              <a:t>If the wrong button is pressed, the screen will not jump to the next one until the correct button is pressed and the score is added. The scoreboard will record how many times the player can press the correct button in 15 seconds. If the player has the highest score, the highest record is recorded.</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a:solidFill>
                  <a:srgbClr val="000000"/>
                </a:solidFill>
                <a:effectLst/>
                <a:latin typeface="Arial" panose="020B0604020202020204" pitchFamily="34" charset="0"/>
                <a:ea typeface="等线" panose="02010600030101010101" pitchFamily="2" charset="-122"/>
                <a:cs typeface="Times New Roman" panose="02020603050405020304" pitchFamily="18" charset="0"/>
              </a:rPr>
              <a:t>When the timer reaches 0, the screen stops jumping and the game is finished. Only the reset button can be pressed. However, only SW_9 can clear the highest record.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2D34F079-96EB-4758-B39D-AB362977AF72}" type="slidenum">
              <a:rPr lang="zh-CN" altLang="en-US" smtClean="0"/>
              <a:t>4</a:t>
            </a:fld>
            <a:endParaRPr lang="zh-CN" altLang="en-US"/>
          </a:p>
        </p:txBody>
      </p:sp>
    </p:spTree>
    <p:extLst>
      <p:ext uri="{BB962C8B-B14F-4D97-AF65-F5344CB8AC3E}">
        <p14:creationId xmlns:p14="http://schemas.microsoft.com/office/powerpoint/2010/main" val="2005798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Now showing how the game works in the video.</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2D34F079-96EB-4758-B39D-AB362977AF72}" type="slidenum">
              <a:rPr lang="zh-CN" altLang="en-US" smtClean="0"/>
              <a:t>5</a:t>
            </a:fld>
            <a:endParaRPr lang="zh-CN" altLang="en-US"/>
          </a:p>
        </p:txBody>
      </p:sp>
    </p:spTree>
    <p:extLst>
      <p:ext uri="{BB962C8B-B14F-4D97-AF65-F5344CB8AC3E}">
        <p14:creationId xmlns:p14="http://schemas.microsoft.com/office/powerpoint/2010/main" val="1124726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The test results were successful. Two state machines were used in the design of the game, the game and the color state machine. </a:t>
            </a:r>
            <a:r>
              <a:rPr lang="en-US" altLang="zh-CN" sz="1800" kern="100" dirty="0">
                <a:solidFill>
                  <a:srgbClr val="FF0000"/>
                </a:solidFill>
                <a:effectLst/>
                <a:latin typeface="Arial" panose="020B0604020202020204" pitchFamily="34" charset="0"/>
                <a:ea typeface="等线" panose="02010600030101010101" pitchFamily="2" charset="-122"/>
                <a:cs typeface="Times New Roman" panose="02020603050405020304" pitchFamily="18" charset="0"/>
              </a:rPr>
              <a:t>Among them</a:t>
            </a: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 three modules were programmed on the system. A countdown module in seconds was created by means of a clock. The score module was used to record the score and the highest score. </a:t>
            </a:r>
            <a:r>
              <a:rPr lang="en-US" altLang="zh-CN" sz="1800" kern="100" dirty="0">
                <a:solidFill>
                  <a:srgbClr val="FF0000"/>
                </a:solidFill>
                <a:effectLst/>
                <a:latin typeface="Arial" panose="020B0604020202020204" pitchFamily="34" charset="0"/>
                <a:ea typeface="等线" panose="02010600030101010101" pitchFamily="2" charset="-122"/>
                <a:cs typeface="Times New Roman" panose="02020603050405020304" pitchFamily="18" charset="0"/>
              </a:rPr>
              <a:t>Finally, </a:t>
            </a: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there is the LT24 module which is used to display the game screen. </a:t>
            </a:r>
            <a:r>
              <a:rPr lang="en-US" altLang="zh-CN" sz="1800" kern="100" dirty="0">
                <a:solidFill>
                  <a:srgbClr val="FF0000"/>
                </a:solidFill>
                <a:effectLst/>
                <a:latin typeface="Arial" panose="020B0604020202020204" pitchFamily="34" charset="0"/>
                <a:ea typeface="等线" panose="02010600030101010101" pitchFamily="2" charset="-122"/>
                <a:cs typeface="Times New Roman" panose="02020603050405020304" pitchFamily="18" charset="0"/>
              </a:rPr>
              <a:t>In the future</a:t>
            </a:r>
            <a:r>
              <a:rPr lang="en-US" altLang="zh-CN" sz="1800" kern="100" dirty="0">
                <a:effectLst/>
                <a:latin typeface="Arial" panose="020B0604020202020204" pitchFamily="34" charset="0"/>
                <a:ea typeface="等线" panose="02010600030101010101" pitchFamily="2" charset="-122"/>
                <a:cs typeface="Times New Roman" panose="02020603050405020304" pitchFamily="18" charset="0"/>
              </a:rPr>
              <a:t>, it is possible to try to make the game scenes even richer.</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2D34F079-96EB-4758-B39D-AB362977AF72}" type="slidenum">
              <a:rPr lang="zh-CN" altLang="en-US" smtClean="0"/>
              <a:t>7</a:t>
            </a:fld>
            <a:endParaRPr lang="zh-CN" altLang="en-US"/>
          </a:p>
        </p:txBody>
      </p:sp>
    </p:spTree>
    <p:extLst>
      <p:ext uri="{BB962C8B-B14F-4D97-AF65-F5344CB8AC3E}">
        <p14:creationId xmlns:p14="http://schemas.microsoft.com/office/powerpoint/2010/main" val="2387528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D34F079-96EB-4758-B39D-AB362977AF72}" type="slidenum">
              <a:rPr lang="zh-CN" altLang="en-US" smtClean="0"/>
              <a:t>8</a:t>
            </a:fld>
            <a:endParaRPr lang="zh-CN" altLang="en-US"/>
          </a:p>
        </p:txBody>
      </p:sp>
    </p:spTree>
    <p:extLst>
      <p:ext uri="{BB962C8B-B14F-4D97-AF65-F5344CB8AC3E}">
        <p14:creationId xmlns:p14="http://schemas.microsoft.com/office/powerpoint/2010/main" val="204712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1729F1-DCEB-3437-B319-9AD62C03071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BC573F1-C8B2-DEE6-F5CB-1B68F900F7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5B3D36B-FA8B-0E61-701D-5C838E26B2B4}"/>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5" name="页脚占位符 4">
            <a:extLst>
              <a:ext uri="{FF2B5EF4-FFF2-40B4-BE49-F238E27FC236}">
                <a16:creationId xmlns:a16="http://schemas.microsoft.com/office/drawing/2014/main" id="{E88FB2EB-B7D6-6388-C09D-5760BE320CE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6D8ED09-58CA-188E-4B3B-79B2DC83EDE8}"/>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2960954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C84D45-FDC2-7D8E-E6E5-0291396F88C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61A97EF-CA14-A17A-2117-8EA0E837D02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64CC175-0711-D633-6A36-935D62B69766}"/>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5" name="页脚占位符 4">
            <a:extLst>
              <a:ext uri="{FF2B5EF4-FFF2-40B4-BE49-F238E27FC236}">
                <a16:creationId xmlns:a16="http://schemas.microsoft.com/office/drawing/2014/main" id="{50AA74B3-ACAD-C934-8A4F-EC00A85E45F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63AA201-0EFE-47F0-7A84-6FAC016C907B}"/>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3076661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CE1DC41-0E42-BF8E-C6C4-E35DFB2D2824}"/>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91216795-4041-8BDF-5886-4443E459443D}"/>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EC72567-56F4-D15C-13E9-C2EF1E4B32FC}"/>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5" name="页脚占位符 4">
            <a:extLst>
              <a:ext uri="{FF2B5EF4-FFF2-40B4-BE49-F238E27FC236}">
                <a16:creationId xmlns:a16="http://schemas.microsoft.com/office/drawing/2014/main" id="{6C54E8B8-F612-E00C-19BC-201F579906B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21E7656-99D3-1099-0C23-F500D7E31E6E}"/>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5724541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878100-3BF4-1381-559A-F308B29F6CB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5328758-81EB-FD12-0D97-835E75B2FE6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DBFCC54-2B7D-DBF4-A295-AFCA056F2D25}"/>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5" name="页脚占位符 4">
            <a:extLst>
              <a:ext uri="{FF2B5EF4-FFF2-40B4-BE49-F238E27FC236}">
                <a16:creationId xmlns:a16="http://schemas.microsoft.com/office/drawing/2014/main" id="{9FE829F6-214E-4461-EF03-36DB4407AC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C4BB12A-7BF4-D444-0033-A4F605719D2E}"/>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4252791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10B8E5-9A87-6A98-EACE-049D084318A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9BD10D2-AE9D-56B3-DBC9-2588952FC4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2221C70D-B40F-4215-E1E1-7C75BBF89930}"/>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5" name="页脚占位符 4">
            <a:extLst>
              <a:ext uri="{FF2B5EF4-FFF2-40B4-BE49-F238E27FC236}">
                <a16:creationId xmlns:a16="http://schemas.microsoft.com/office/drawing/2014/main" id="{D4D5409D-A7FA-E2A5-BF86-48B628215FD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39411D5-871E-E801-6F93-36EDBC90C28B}"/>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11316840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C9D8E4-08F4-1FA0-3675-793031964DA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2A68060-32EA-1537-D8A8-087EB24A161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2728411-C929-0F1C-E633-D67D651DDA4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D14B29B5-ED46-9E88-5478-908E932DBFE1}"/>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6" name="页脚占位符 5">
            <a:extLst>
              <a:ext uri="{FF2B5EF4-FFF2-40B4-BE49-F238E27FC236}">
                <a16:creationId xmlns:a16="http://schemas.microsoft.com/office/drawing/2014/main" id="{ABCD6152-8513-46AD-B215-3CC1AED4DBF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F1E5E28-3175-4126-E934-C46BF4697073}"/>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13209016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6C8F72-871E-6A93-6F92-93F2D382AF2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8FC5C07-5BF9-3D9D-F78A-DA178CA403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57776A90-957B-0038-C43C-00139613B52F}"/>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EC011071-B742-0520-F647-E8F5688BB2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84116B81-6571-CF8F-AC30-044957D3D11B}"/>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BC793DBD-BE13-4B3A-BA7D-9B5B02C01CAC}"/>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8" name="页脚占位符 7">
            <a:extLst>
              <a:ext uri="{FF2B5EF4-FFF2-40B4-BE49-F238E27FC236}">
                <a16:creationId xmlns:a16="http://schemas.microsoft.com/office/drawing/2014/main" id="{690A208C-9AFC-F46D-4537-B5F9A4B3C9E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C30F8C3-A796-5059-A8EA-235F32BBFA05}"/>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40819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42F7F9-663B-32E0-0126-3FBA824C6765}"/>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CE02294-B604-EB90-D91C-A8632F76FADA}"/>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4" name="页脚占位符 3">
            <a:extLst>
              <a:ext uri="{FF2B5EF4-FFF2-40B4-BE49-F238E27FC236}">
                <a16:creationId xmlns:a16="http://schemas.microsoft.com/office/drawing/2014/main" id="{725A2501-0358-F281-4ED9-1AA95AFE187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DAD531B-720B-2BFE-62DE-B4FF64B662AB}"/>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2491787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B5D34CF-957B-7815-A371-D69290133768}"/>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3" name="页脚占位符 2">
            <a:extLst>
              <a:ext uri="{FF2B5EF4-FFF2-40B4-BE49-F238E27FC236}">
                <a16:creationId xmlns:a16="http://schemas.microsoft.com/office/drawing/2014/main" id="{7AC055BE-5A03-4F80-2EF7-063929AFDC85}"/>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71335F5-9CA2-5C72-0A3C-0133AE35A699}"/>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1412418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758D5A6-7961-FA32-DC4C-ABEEBFE6A9A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3B0F9BE-11CD-C64B-7051-B6B5BA429B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3749C2B9-A21D-B373-06E0-E9674B8D93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B9C68B0-D296-0259-0B5A-0EBA3907FF18}"/>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6" name="页脚占位符 5">
            <a:extLst>
              <a:ext uri="{FF2B5EF4-FFF2-40B4-BE49-F238E27FC236}">
                <a16:creationId xmlns:a16="http://schemas.microsoft.com/office/drawing/2014/main" id="{05EAF9D5-1874-5CA2-49D9-506EB13E21A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7350912-BD67-B5EB-3FC6-A7ECD66FB4AC}"/>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3584044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7E150C-34F3-CE67-2DE5-61B05B5D816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B81093D1-8EA3-C4CE-9B1C-2FA108D964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691321F-9D13-7E4D-E7D3-2A779FA6DF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66D826E-C890-B2BD-10D3-98DB89D5A275}"/>
              </a:ext>
            </a:extLst>
          </p:cNvPr>
          <p:cNvSpPr>
            <a:spLocks noGrp="1"/>
          </p:cNvSpPr>
          <p:nvPr>
            <p:ph type="dt" sz="half" idx="10"/>
          </p:nvPr>
        </p:nvSpPr>
        <p:spPr/>
        <p:txBody>
          <a:bodyPr/>
          <a:lstStyle/>
          <a:p>
            <a:fld id="{8590C356-EDF7-40F3-B30E-3AB2532FEB95}" type="datetimeFigureOut">
              <a:rPr lang="zh-CN" altLang="en-US" smtClean="0"/>
              <a:t>2022/5/20</a:t>
            </a:fld>
            <a:endParaRPr lang="zh-CN" altLang="en-US"/>
          </a:p>
        </p:txBody>
      </p:sp>
      <p:sp>
        <p:nvSpPr>
          <p:cNvPr id="6" name="页脚占位符 5">
            <a:extLst>
              <a:ext uri="{FF2B5EF4-FFF2-40B4-BE49-F238E27FC236}">
                <a16:creationId xmlns:a16="http://schemas.microsoft.com/office/drawing/2014/main" id="{C9738016-A3E6-7DB0-803E-87FEA11739B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ACA230F-2EC9-D15B-F805-3B7ECD0DC4C6}"/>
              </a:ext>
            </a:extLst>
          </p:cNvPr>
          <p:cNvSpPr>
            <a:spLocks noGrp="1"/>
          </p:cNvSpPr>
          <p:nvPr>
            <p:ph type="sldNum" sz="quarter" idx="12"/>
          </p:nvPr>
        </p:nvSpPr>
        <p:spPr/>
        <p:txBody>
          <a:body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543531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D1F8F57-9986-BD7D-1BE9-04B0B1D28A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36E8524-78A8-A2C7-038F-F3B515DFD6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590FD76-F88B-F96E-C973-E1A4155569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90C356-EDF7-40F3-B30E-3AB2532FEB95}" type="datetimeFigureOut">
              <a:rPr lang="zh-CN" altLang="en-US" smtClean="0"/>
              <a:t>2022/5/20</a:t>
            </a:fld>
            <a:endParaRPr lang="zh-CN" altLang="en-US"/>
          </a:p>
        </p:txBody>
      </p:sp>
      <p:sp>
        <p:nvSpPr>
          <p:cNvPr id="5" name="页脚占位符 4">
            <a:extLst>
              <a:ext uri="{FF2B5EF4-FFF2-40B4-BE49-F238E27FC236}">
                <a16:creationId xmlns:a16="http://schemas.microsoft.com/office/drawing/2014/main" id="{E0401D46-BF09-6698-9C05-49085EE7E5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F50EB415-01E5-15F5-16FC-2273F749F5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F2DF7D-11A9-4C6B-8512-E63BCEBBFFFB}" type="slidenum">
              <a:rPr lang="zh-CN" altLang="en-US" smtClean="0"/>
              <a:t>‹#›</a:t>
            </a:fld>
            <a:endParaRPr lang="zh-CN" altLang="en-US"/>
          </a:p>
        </p:txBody>
      </p:sp>
    </p:spTree>
    <p:extLst>
      <p:ext uri="{BB962C8B-B14F-4D97-AF65-F5344CB8AC3E}">
        <p14:creationId xmlns:p14="http://schemas.microsoft.com/office/powerpoint/2010/main" val="7714966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slideLayout" Target="../slideLayouts/slideLayout2.xml"/><Relationship Id="rId7" Type="http://schemas.openxmlformats.org/officeDocument/2006/relationships/image" Target="../media/image5.jp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jpg"/><Relationship Id="rId10" Type="http://schemas.openxmlformats.org/officeDocument/2006/relationships/image" Target="../media/image1.png"/><Relationship Id="rId4" Type="http://schemas.openxmlformats.org/officeDocument/2006/relationships/notesSlide" Target="../notesSlides/notesSlide4.xml"/><Relationship Id="rId9" Type="http://schemas.openxmlformats.org/officeDocument/2006/relationships/image" Target="../media/image7.jpg"/></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6.m4a"/><Relationship Id="rId7" Type="http://schemas.openxmlformats.org/officeDocument/2006/relationships/image" Target="../media/image8.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notesSlide" Target="../notesSlides/notesSlide5.xml"/><Relationship Id="rId5" Type="http://schemas.openxmlformats.org/officeDocument/2006/relationships/slideLayout" Target="../slideLayouts/slideLayout2.xml"/><Relationship Id="rId4" Type="http://schemas.openxmlformats.org/officeDocument/2006/relationships/audio" Target="../media/media6.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18">
            <a:extLst>
              <a:ext uri="{FF2B5EF4-FFF2-40B4-BE49-F238E27FC236}">
                <a16:creationId xmlns:a16="http://schemas.microsoft.com/office/drawing/2014/main" id="{88294908-8B00-4F58-BBBA-20F71A40A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Freeform: Shape 20">
            <a:extLst>
              <a:ext uri="{FF2B5EF4-FFF2-40B4-BE49-F238E27FC236}">
                <a16:creationId xmlns:a16="http://schemas.microsoft.com/office/drawing/2014/main" id="{4364C879-1404-4203-8E9D-CC5DE0A621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2782" y="-1386168"/>
            <a:ext cx="2424873" cy="3611191"/>
          </a:xfrm>
          <a:custGeom>
            <a:avLst/>
            <a:gdLst>
              <a:gd name="connsiteX0" fmla="*/ 0 w 2424873"/>
              <a:gd name="connsiteY0" fmla="*/ 2424874 h 3611191"/>
              <a:gd name="connsiteX1" fmla="*/ 2424873 w 2424873"/>
              <a:gd name="connsiteY1" fmla="*/ 0 h 3611191"/>
              <a:gd name="connsiteX2" fmla="*/ 2424873 w 2424873"/>
              <a:gd name="connsiteY2" fmla="*/ 3611191 h 3611191"/>
              <a:gd name="connsiteX3" fmla="*/ 1186317 w 2424873"/>
              <a:gd name="connsiteY3" fmla="*/ 3611191 h 3611191"/>
            </a:gdLst>
            <a:ahLst/>
            <a:cxnLst>
              <a:cxn ang="0">
                <a:pos x="connsiteX0" y="connsiteY0"/>
              </a:cxn>
              <a:cxn ang="0">
                <a:pos x="connsiteX1" y="connsiteY1"/>
              </a:cxn>
              <a:cxn ang="0">
                <a:pos x="connsiteX2" y="connsiteY2"/>
              </a:cxn>
              <a:cxn ang="0">
                <a:pos x="connsiteX3" y="connsiteY3"/>
              </a:cxn>
            </a:cxnLst>
            <a:rect l="l" t="t" r="r" b="b"/>
            <a:pathLst>
              <a:path w="2424873" h="3611191">
                <a:moveTo>
                  <a:pt x="0" y="2424874"/>
                </a:moveTo>
                <a:lnTo>
                  <a:pt x="2424873" y="0"/>
                </a:lnTo>
                <a:lnTo>
                  <a:pt x="2424873" y="3611191"/>
                </a:lnTo>
                <a:lnTo>
                  <a:pt x="1186317" y="361119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Shape 22">
            <a:extLst>
              <a:ext uri="{FF2B5EF4-FFF2-40B4-BE49-F238E27FC236}">
                <a16:creationId xmlns:a16="http://schemas.microsoft.com/office/drawing/2014/main" id="{84617302-4B0D-4351-A6BB-6F0930D94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571000" y="-338582"/>
            <a:ext cx="1635955" cy="1635955"/>
          </a:xfrm>
          <a:custGeom>
            <a:avLst/>
            <a:gdLst>
              <a:gd name="connsiteX0" fmla="*/ 0 w 1635955"/>
              <a:gd name="connsiteY0" fmla="*/ 957987 h 1635955"/>
              <a:gd name="connsiteX1" fmla="*/ 957987 w 1635955"/>
              <a:gd name="connsiteY1" fmla="*/ 0 h 1635955"/>
              <a:gd name="connsiteX2" fmla="*/ 1635955 w 1635955"/>
              <a:gd name="connsiteY2" fmla="*/ 0 h 1635955"/>
              <a:gd name="connsiteX3" fmla="*/ 1635955 w 1635955"/>
              <a:gd name="connsiteY3" fmla="*/ 1635955 h 1635955"/>
              <a:gd name="connsiteX4" fmla="*/ 0 w 1635955"/>
              <a:gd name="connsiteY4" fmla="*/ 1635955 h 1635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5955" h="1635955">
                <a:moveTo>
                  <a:pt x="0" y="957987"/>
                </a:moveTo>
                <a:lnTo>
                  <a:pt x="957987" y="0"/>
                </a:lnTo>
                <a:lnTo>
                  <a:pt x="1635955" y="0"/>
                </a:lnTo>
                <a:lnTo>
                  <a:pt x="1635955" y="1635955"/>
                </a:lnTo>
                <a:lnTo>
                  <a:pt x="0" y="1635955"/>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Shape 24">
            <a:extLst>
              <a:ext uri="{FF2B5EF4-FFF2-40B4-BE49-F238E27FC236}">
                <a16:creationId xmlns:a16="http://schemas.microsoft.com/office/drawing/2014/main" id="{DA2C7802-C2E0-4218-8F89-8DD7CCD2CD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7985" y="-6588"/>
            <a:ext cx="4059393" cy="2548110"/>
          </a:xfrm>
          <a:custGeom>
            <a:avLst/>
            <a:gdLst>
              <a:gd name="connsiteX0" fmla="*/ 0 w 4059393"/>
              <a:gd name="connsiteY0" fmla="*/ 1511282 h 2548110"/>
              <a:gd name="connsiteX1" fmla="*/ 1511282 w 4059393"/>
              <a:gd name="connsiteY1" fmla="*/ 0 h 2548110"/>
              <a:gd name="connsiteX2" fmla="*/ 4059393 w 4059393"/>
              <a:gd name="connsiteY2" fmla="*/ 2548110 h 2548110"/>
              <a:gd name="connsiteX3" fmla="*/ 0 w 4059393"/>
              <a:gd name="connsiteY3" fmla="*/ 2548110 h 2548110"/>
            </a:gdLst>
            <a:ahLst/>
            <a:cxnLst>
              <a:cxn ang="0">
                <a:pos x="connsiteX0" y="connsiteY0"/>
              </a:cxn>
              <a:cxn ang="0">
                <a:pos x="connsiteX1" y="connsiteY1"/>
              </a:cxn>
              <a:cxn ang="0">
                <a:pos x="connsiteX2" y="connsiteY2"/>
              </a:cxn>
              <a:cxn ang="0">
                <a:pos x="connsiteX3" y="connsiteY3"/>
              </a:cxn>
            </a:cxnLst>
            <a:rect l="l" t="t" r="r" b="b"/>
            <a:pathLst>
              <a:path w="4059393" h="2548110">
                <a:moveTo>
                  <a:pt x="0" y="1511282"/>
                </a:moveTo>
                <a:lnTo>
                  <a:pt x="1511282" y="0"/>
                </a:lnTo>
                <a:lnTo>
                  <a:pt x="4059393" y="2548110"/>
                </a:lnTo>
                <a:lnTo>
                  <a:pt x="0" y="2548110"/>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Rectangle 26">
            <a:extLst>
              <a:ext uri="{FF2B5EF4-FFF2-40B4-BE49-F238E27FC236}">
                <a16:creationId xmlns:a16="http://schemas.microsoft.com/office/drawing/2014/main" id="{A6D7111A-21E5-4EE9-8A78-10E5530F0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262924" y="1465780"/>
            <a:ext cx="1185708" cy="118570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Freeform: Shape 28">
            <a:extLst>
              <a:ext uri="{FF2B5EF4-FFF2-40B4-BE49-F238E27FC236}">
                <a16:creationId xmlns:a16="http://schemas.microsoft.com/office/drawing/2014/main" id="{A3969E80-A77B-49FC-9122-D89AFD5EE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9557" y="5198743"/>
            <a:ext cx="2444907" cy="2366116"/>
          </a:xfrm>
          <a:custGeom>
            <a:avLst/>
            <a:gdLst>
              <a:gd name="connsiteX0" fmla="*/ 0 w 2203753"/>
              <a:gd name="connsiteY0" fmla="*/ 0 h 2132734"/>
              <a:gd name="connsiteX1" fmla="*/ 2203753 w 2203753"/>
              <a:gd name="connsiteY1" fmla="*/ 0 h 2132734"/>
              <a:gd name="connsiteX2" fmla="*/ 2203753 w 2203753"/>
              <a:gd name="connsiteY2" fmla="*/ 576461 h 2132734"/>
              <a:gd name="connsiteX3" fmla="*/ 647480 w 2203753"/>
              <a:gd name="connsiteY3" fmla="*/ 2132734 h 2132734"/>
              <a:gd name="connsiteX4" fmla="*/ 0 w 2203753"/>
              <a:gd name="connsiteY4" fmla="*/ 1485255 h 2132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3753" h="2132734">
                <a:moveTo>
                  <a:pt x="0" y="0"/>
                </a:moveTo>
                <a:lnTo>
                  <a:pt x="2203753" y="0"/>
                </a:lnTo>
                <a:lnTo>
                  <a:pt x="2203753" y="576461"/>
                </a:lnTo>
                <a:lnTo>
                  <a:pt x="647480" y="2132734"/>
                </a:lnTo>
                <a:lnTo>
                  <a:pt x="0" y="1485255"/>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Rectangle 30">
            <a:extLst>
              <a:ext uri="{FF2B5EF4-FFF2-40B4-BE49-F238E27FC236}">
                <a16:creationId xmlns:a16="http://schemas.microsoft.com/office/drawing/2014/main" id="{1849CA57-76BD-4CF2-80BA-D7A46A01B7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769787" y="5439893"/>
            <a:ext cx="928467" cy="928467"/>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FFFFFF"/>
              </a:solidFill>
              <a:effectLst>
                <a:outerShdw blurRad="38100" dist="38100" dir="2700000" algn="tl">
                  <a:srgbClr val="000000">
                    <a:alpha val="43137"/>
                  </a:srgbClr>
                </a:outerShdw>
              </a:effectLst>
            </a:endParaRPr>
          </a:p>
        </p:txBody>
      </p:sp>
      <p:sp>
        <p:nvSpPr>
          <p:cNvPr id="54" name="Freeform: Shape 32">
            <a:extLst>
              <a:ext uri="{FF2B5EF4-FFF2-40B4-BE49-F238E27FC236}">
                <a16:creationId xmlns:a16="http://schemas.microsoft.com/office/drawing/2014/main" id="{35E9085E-E730-4768-83D4-6CB7E98971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401311" y="734311"/>
            <a:ext cx="5389379" cy="5389379"/>
          </a:xfrm>
          <a:custGeom>
            <a:avLst/>
            <a:gdLst>
              <a:gd name="connsiteX0" fmla="*/ 0 w 5389379"/>
              <a:gd name="connsiteY0" fmla="*/ 540040 h 5389379"/>
              <a:gd name="connsiteX1" fmla="*/ 540040 w 5389379"/>
              <a:gd name="connsiteY1" fmla="*/ 0 h 5389379"/>
              <a:gd name="connsiteX2" fmla="*/ 5389379 w 5389379"/>
              <a:gd name="connsiteY2" fmla="*/ 0 h 5389379"/>
              <a:gd name="connsiteX3" fmla="*/ 5389379 w 5389379"/>
              <a:gd name="connsiteY3" fmla="*/ 4838655 h 5389379"/>
              <a:gd name="connsiteX4" fmla="*/ 4838655 w 5389379"/>
              <a:gd name="connsiteY4" fmla="*/ 5389379 h 5389379"/>
              <a:gd name="connsiteX5" fmla="*/ 0 w 5389379"/>
              <a:gd name="connsiteY5" fmla="*/ 5389379 h 5389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89379" h="5389379">
                <a:moveTo>
                  <a:pt x="0" y="540040"/>
                </a:moveTo>
                <a:lnTo>
                  <a:pt x="540040" y="0"/>
                </a:lnTo>
                <a:lnTo>
                  <a:pt x="5389379" y="0"/>
                </a:lnTo>
                <a:lnTo>
                  <a:pt x="5389379" y="4838655"/>
                </a:lnTo>
                <a:lnTo>
                  <a:pt x="4838655" y="5389379"/>
                </a:lnTo>
                <a:lnTo>
                  <a:pt x="0" y="5389379"/>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 name="Freeform: Shape 34">
            <a:extLst>
              <a:ext uri="{FF2B5EF4-FFF2-40B4-BE49-F238E27FC236}">
                <a16:creationId xmlns:a16="http://schemas.microsoft.com/office/drawing/2014/main" id="{973272FE-A474-4CAE-8CA2-BCC8B476C3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00283" y="33283"/>
            <a:ext cx="6791435" cy="6791435"/>
          </a:xfrm>
          <a:custGeom>
            <a:avLst/>
            <a:gdLst>
              <a:gd name="connsiteX0" fmla="*/ 1860938 w 6791435"/>
              <a:gd name="connsiteY0" fmla="*/ 81158 h 6791435"/>
              <a:gd name="connsiteX1" fmla="*/ 1942096 w 6791435"/>
              <a:gd name="connsiteY1" fmla="*/ 0 h 6791435"/>
              <a:gd name="connsiteX2" fmla="*/ 6791435 w 6791435"/>
              <a:gd name="connsiteY2" fmla="*/ 0 h 6791435"/>
              <a:gd name="connsiteX3" fmla="*/ 6791435 w 6791435"/>
              <a:gd name="connsiteY3" fmla="*/ 4838655 h 6791435"/>
              <a:gd name="connsiteX4" fmla="*/ 6710277 w 6791435"/>
              <a:gd name="connsiteY4" fmla="*/ 4919813 h 6791435"/>
              <a:gd name="connsiteX5" fmla="*/ 6710277 w 6791435"/>
              <a:gd name="connsiteY5" fmla="*/ 81158 h 6791435"/>
              <a:gd name="connsiteX6" fmla="*/ 0 w 6791435"/>
              <a:gd name="connsiteY6" fmla="*/ 1942096 h 6791435"/>
              <a:gd name="connsiteX7" fmla="*/ 81158 w 6791435"/>
              <a:gd name="connsiteY7" fmla="*/ 1860938 h 6791435"/>
              <a:gd name="connsiteX8" fmla="*/ 81158 w 6791435"/>
              <a:gd name="connsiteY8" fmla="*/ 6710277 h 6791435"/>
              <a:gd name="connsiteX9" fmla="*/ 4919813 w 6791435"/>
              <a:gd name="connsiteY9" fmla="*/ 6710277 h 6791435"/>
              <a:gd name="connsiteX10" fmla="*/ 4838655 w 6791435"/>
              <a:gd name="connsiteY10" fmla="*/ 6791435 h 6791435"/>
              <a:gd name="connsiteX11" fmla="*/ 0 w 6791435"/>
              <a:gd name="connsiteY11" fmla="*/ 6791435 h 679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791435" h="6791435">
                <a:moveTo>
                  <a:pt x="1860938" y="81158"/>
                </a:moveTo>
                <a:lnTo>
                  <a:pt x="1942096" y="0"/>
                </a:lnTo>
                <a:lnTo>
                  <a:pt x="6791435" y="0"/>
                </a:lnTo>
                <a:lnTo>
                  <a:pt x="6791435" y="4838655"/>
                </a:lnTo>
                <a:lnTo>
                  <a:pt x="6710277" y="4919813"/>
                </a:lnTo>
                <a:lnTo>
                  <a:pt x="6710277" y="81158"/>
                </a:lnTo>
                <a:close/>
                <a:moveTo>
                  <a:pt x="0" y="1942096"/>
                </a:moveTo>
                <a:lnTo>
                  <a:pt x="81158" y="1860938"/>
                </a:lnTo>
                <a:lnTo>
                  <a:pt x="81158" y="6710277"/>
                </a:lnTo>
                <a:lnTo>
                  <a:pt x="4919813" y="6710277"/>
                </a:lnTo>
                <a:lnTo>
                  <a:pt x="4838655" y="6791435"/>
                </a:lnTo>
                <a:lnTo>
                  <a:pt x="0" y="6791435"/>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3" name="副标题 2">
            <a:extLst>
              <a:ext uri="{FF2B5EF4-FFF2-40B4-BE49-F238E27FC236}">
                <a16:creationId xmlns:a16="http://schemas.microsoft.com/office/drawing/2014/main" id="{548E44B1-298D-9B07-FE19-0F9833B8E766}"/>
              </a:ext>
            </a:extLst>
          </p:cNvPr>
          <p:cNvSpPr>
            <a:spLocks noGrp="1"/>
          </p:cNvSpPr>
          <p:nvPr>
            <p:ph type="subTitle" idx="1"/>
          </p:nvPr>
        </p:nvSpPr>
        <p:spPr>
          <a:xfrm>
            <a:off x="4439633" y="4518923"/>
            <a:ext cx="3312734" cy="1141851"/>
          </a:xfrm>
          <a:noFill/>
        </p:spPr>
        <p:txBody>
          <a:bodyPr>
            <a:normAutofit/>
          </a:bodyPr>
          <a:lstStyle/>
          <a:p>
            <a:r>
              <a:rPr lang="en-US" altLang="zh-CN" sz="2000" b="1" kern="100">
                <a:solidFill>
                  <a:srgbClr val="080808"/>
                </a:solidFill>
                <a:effectLst/>
                <a:latin typeface="Arial" panose="020B0604020202020204" pitchFamily="34" charset="0"/>
                <a:ea typeface="等线" panose="02010600030101010101" pitchFamily="2" charset="-122"/>
                <a:cs typeface="Arial" panose="020B0604020202020204" pitchFamily="34" charset="0"/>
              </a:rPr>
              <a:t>Name:</a:t>
            </a:r>
            <a:r>
              <a:rPr lang="en-US" altLang="zh-CN" sz="2000" kern="100">
                <a:solidFill>
                  <a:srgbClr val="080808"/>
                </a:solidFill>
                <a:effectLst/>
                <a:latin typeface="Arial" panose="020B0604020202020204" pitchFamily="34" charset="0"/>
                <a:ea typeface="等线" panose="02010600030101010101" pitchFamily="2" charset="-122"/>
                <a:cs typeface="Arial" panose="020B0604020202020204" pitchFamily="34" charset="0"/>
              </a:rPr>
              <a:t> Yucheng Lin</a:t>
            </a:r>
            <a:endParaRPr lang="zh-CN" altLang="zh-CN" sz="2000" kern="100">
              <a:solidFill>
                <a:srgbClr val="080808"/>
              </a:solidFill>
              <a:effectLst/>
              <a:latin typeface="Arial" panose="020B0604020202020204" pitchFamily="34" charset="0"/>
              <a:ea typeface="等线" panose="02010600030101010101" pitchFamily="2" charset="-122"/>
              <a:cs typeface="Arial" panose="020B0604020202020204" pitchFamily="34" charset="0"/>
            </a:endParaRPr>
          </a:p>
          <a:p>
            <a:r>
              <a:rPr lang="en-US" altLang="zh-CN" sz="2000" b="1" kern="100">
                <a:solidFill>
                  <a:srgbClr val="080808"/>
                </a:solidFill>
                <a:effectLst/>
                <a:latin typeface="Arial" panose="020B0604020202020204" pitchFamily="34" charset="0"/>
                <a:ea typeface="等线" panose="02010600030101010101" pitchFamily="2" charset="-122"/>
                <a:cs typeface="Arial" panose="020B0604020202020204" pitchFamily="34" charset="0"/>
              </a:rPr>
              <a:t>Student ID:</a:t>
            </a:r>
            <a:r>
              <a:rPr lang="en-US" altLang="zh-CN" sz="2000" kern="100">
                <a:solidFill>
                  <a:srgbClr val="080808"/>
                </a:solidFill>
                <a:effectLst/>
                <a:latin typeface="Arial" panose="020B0604020202020204" pitchFamily="34" charset="0"/>
                <a:ea typeface="等线" panose="02010600030101010101" pitchFamily="2" charset="-122"/>
                <a:cs typeface="Arial" panose="020B0604020202020204" pitchFamily="34" charset="0"/>
              </a:rPr>
              <a:t> 201580282</a:t>
            </a:r>
            <a:endParaRPr lang="zh-CN" altLang="zh-CN" sz="2000" kern="100">
              <a:solidFill>
                <a:srgbClr val="080808"/>
              </a:solidFill>
              <a:effectLst/>
              <a:latin typeface="Arial" panose="020B0604020202020204" pitchFamily="34" charset="0"/>
              <a:ea typeface="等线" panose="02010600030101010101" pitchFamily="2" charset="-122"/>
              <a:cs typeface="Arial" panose="020B0604020202020204" pitchFamily="34" charset="0"/>
            </a:endParaRPr>
          </a:p>
        </p:txBody>
      </p:sp>
      <p:sp>
        <p:nvSpPr>
          <p:cNvPr id="2" name="标题 1">
            <a:extLst>
              <a:ext uri="{FF2B5EF4-FFF2-40B4-BE49-F238E27FC236}">
                <a16:creationId xmlns:a16="http://schemas.microsoft.com/office/drawing/2014/main" id="{647C9E0E-CA48-BADF-F0E9-F003B82A283F}"/>
              </a:ext>
            </a:extLst>
          </p:cNvPr>
          <p:cNvSpPr>
            <a:spLocks noGrp="1"/>
          </p:cNvSpPr>
          <p:nvPr>
            <p:ph type="ctrTitle"/>
          </p:nvPr>
        </p:nvSpPr>
        <p:spPr>
          <a:xfrm>
            <a:off x="3204642" y="2353641"/>
            <a:ext cx="5782716" cy="2150719"/>
          </a:xfrm>
          <a:noFill/>
        </p:spPr>
        <p:txBody>
          <a:bodyPr anchor="ctr">
            <a:normAutofit/>
          </a:bodyPr>
          <a:lstStyle/>
          <a:p>
            <a:r>
              <a:rPr lang="en-US" altLang="zh-CN" sz="3300" b="1" kern="100">
                <a:solidFill>
                  <a:srgbClr val="080808"/>
                </a:solidFill>
                <a:effectLst/>
                <a:latin typeface="Arial" panose="020B0604020202020204" pitchFamily="34" charset="0"/>
                <a:ea typeface="等线" panose="02010600030101010101" pitchFamily="2" charset="-122"/>
                <a:cs typeface="Arial" panose="020B0604020202020204" pitchFamily="34" charset="0"/>
              </a:rPr>
              <a:t>ELEC5566M-FPGA Design for System-on-chip</a:t>
            </a:r>
            <a:br>
              <a:rPr lang="en-US" altLang="zh-CN" sz="3300" kern="100">
                <a:solidFill>
                  <a:srgbClr val="080808"/>
                </a:solidFill>
                <a:effectLst/>
                <a:latin typeface="Arial" panose="020B0604020202020204" pitchFamily="34" charset="0"/>
                <a:ea typeface="等线" panose="02010600030101010101" pitchFamily="2" charset="-122"/>
                <a:cs typeface="Arial" panose="020B0604020202020204" pitchFamily="34" charset="0"/>
              </a:rPr>
            </a:br>
            <a:br>
              <a:rPr lang="zh-CN" altLang="zh-CN" sz="3300" kern="100">
                <a:solidFill>
                  <a:srgbClr val="080808"/>
                </a:solidFill>
                <a:effectLst/>
                <a:latin typeface="Arial" panose="020B0604020202020204" pitchFamily="34" charset="0"/>
                <a:ea typeface="等线" panose="02010600030101010101" pitchFamily="2" charset="-122"/>
                <a:cs typeface="Arial" panose="020B0604020202020204" pitchFamily="34" charset="0"/>
              </a:rPr>
            </a:br>
            <a:r>
              <a:rPr lang="en-US" altLang="zh-CN" sz="3300" kern="100">
                <a:solidFill>
                  <a:srgbClr val="080808"/>
                </a:solidFill>
                <a:effectLst/>
                <a:latin typeface="Arial" panose="020B0604020202020204" pitchFamily="34" charset="0"/>
                <a:ea typeface="等线" panose="02010600030101010101" pitchFamily="2" charset="-122"/>
                <a:cs typeface="Arial" panose="020B0604020202020204" pitchFamily="34" charset="0"/>
              </a:rPr>
              <a:t>Mini-Project – Color Game</a:t>
            </a:r>
            <a:endParaRPr lang="zh-CN" altLang="en-US" sz="3300">
              <a:solidFill>
                <a:srgbClr val="080808"/>
              </a:solidFill>
              <a:latin typeface="Arial" panose="020B0604020202020204" pitchFamily="34" charset="0"/>
              <a:cs typeface="Arial" panose="020B0604020202020204" pitchFamily="34" charset="0"/>
            </a:endParaRPr>
          </a:p>
        </p:txBody>
      </p:sp>
      <p:sp>
        <p:nvSpPr>
          <p:cNvPr id="56" name="Freeform: Shape 36">
            <a:extLst>
              <a:ext uri="{FF2B5EF4-FFF2-40B4-BE49-F238E27FC236}">
                <a16:creationId xmlns:a16="http://schemas.microsoft.com/office/drawing/2014/main" id="{E07981EA-05A6-437C-88D7-B377B92B03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629823" y="5457591"/>
            <a:ext cx="2231794" cy="2568811"/>
          </a:xfrm>
          <a:custGeom>
            <a:avLst/>
            <a:gdLst>
              <a:gd name="connsiteX0" fmla="*/ 0 w 2940086"/>
              <a:gd name="connsiteY0" fmla="*/ 0 h 3384061"/>
              <a:gd name="connsiteX1" fmla="*/ 2496112 w 2940086"/>
              <a:gd name="connsiteY1" fmla="*/ 0 h 3384061"/>
              <a:gd name="connsiteX2" fmla="*/ 2940086 w 2940086"/>
              <a:gd name="connsiteY2" fmla="*/ 443975 h 3384061"/>
              <a:gd name="connsiteX3" fmla="*/ 0 w 2940086"/>
              <a:gd name="connsiteY3" fmla="*/ 3384061 h 3384061"/>
            </a:gdLst>
            <a:ahLst/>
            <a:cxnLst>
              <a:cxn ang="0">
                <a:pos x="connsiteX0" y="connsiteY0"/>
              </a:cxn>
              <a:cxn ang="0">
                <a:pos x="connsiteX1" y="connsiteY1"/>
              </a:cxn>
              <a:cxn ang="0">
                <a:pos x="connsiteX2" y="connsiteY2"/>
              </a:cxn>
              <a:cxn ang="0">
                <a:pos x="connsiteX3" y="connsiteY3"/>
              </a:cxn>
            </a:cxnLst>
            <a:rect l="l" t="t" r="r" b="b"/>
            <a:pathLst>
              <a:path w="2940086" h="3384061">
                <a:moveTo>
                  <a:pt x="0" y="0"/>
                </a:moveTo>
                <a:lnTo>
                  <a:pt x="2496112" y="0"/>
                </a:lnTo>
                <a:lnTo>
                  <a:pt x="2940086" y="443975"/>
                </a:lnTo>
                <a:lnTo>
                  <a:pt x="0" y="3384061"/>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Rectangle 38">
            <a:extLst>
              <a:ext uri="{FF2B5EF4-FFF2-40B4-BE49-F238E27FC236}">
                <a16:creationId xmlns:a16="http://schemas.microsoft.com/office/drawing/2014/main" id="{15E3C750-986E-4769-B1AE-49289FBEE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9720059" y="5243545"/>
            <a:ext cx="959985" cy="959985"/>
          </a:xfrm>
          <a:prstGeom prst="rect">
            <a:avLst/>
          </a:pr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音频 8">
            <a:hlinkClick r:id="" action="ppaction://media"/>
            <a:extLst>
              <a:ext uri="{FF2B5EF4-FFF2-40B4-BE49-F238E27FC236}">
                <a16:creationId xmlns:a16="http://schemas.microsoft.com/office/drawing/2014/main" id="{AD3B9DD5-CDEC-3220-2ECC-6D3C3BAFA2A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000789262"/>
      </p:ext>
    </p:extLst>
  </p:cSld>
  <p:clrMapOvr>
    <a:masterClrMapping/>
  </p:clrMapOvr>
  <mc:AlternateContent xmlns:mc="http://schemas.openxmlformats.org/markup-compatibility/2006" xmlns:p14="http://schemas.microsoft.com/office/powerpoint/2010/main">
    <mc:Choice Requires="p14">
      <p:transition spd="slow" p14:dur="2000" advTm="5432"/>
    </mc:Choice>
    <mc:Fallback xmlns="">
      <p:transition spd="slow" advTm="54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标题 1">
            <a:extLst>
              <a:ext uri="{FF2B5EF4-FFF2-40B4-BE49-F238E27FC236}">
                <a16:creationId xmlns:a16="http://schemas.microsoft.com/office/drawing/2014/main" id="{5B10077A-6DE1-F839-D50C-3F90401631E0}"/>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altLang="zh-CN" sz="4800" b="1" kern="1200" dirty="0">
                <a:solidFill>
                  <a:schemeClr val="tx1"/>
                </a:solidFill>
                <a:latin typeface="Arial" panose="020B0604020202020204" pitchFamily="34" charset="0"/>
                <a:cs typeface="Arial" panose="020B0604020202020204" pitchFamily="34" charset="0"/>
              </a:rPr>
              <a:t>Mini-Project</a:t>
            </a:r>
          </a:p>
        </p:txBody>
      </p:sp>
      <p:sp>
        <p:nvSpPr>
          <p:cNvPr id="10" name="内容占位符 2">
            <a:extLst>
              <a:ext uri="{FF2B5EF4-FFF2-40B4-BE49-F238E27FC236}">
                <a16:creationId xmlns:a16="http://schemas.microsoft.com/office/drawing/2014/main" id="{FF55D8D6-8D7F-7BD1-20E1-16E65C92B3C5}"/>
              </a:ext>
            </a:extLst>
          </p:cNvPr>
          <p:cNvSpPr>
            <a:spLocks noGrp="1"/>
          </p:cNvSpPr>
          <p:nvPr>
            <p:ph idx="1"/>
          </p:nvPr>
        </p:nvSpPr>
        <p:spPr>
          <a:xfrm>
            <a:off x="1257401" y="1655778"/>
            <a:ext cx="4820631" cy="3845160"/>
          </a:xfrm>
        </p:spPr>
        <p:txBody>
          <a:bodyPr vert="horz" lIns="91440" tIns="45720" rIns="91440" bIns="45720" rtlCol="0">
            <a:normAutofit/>
          </a:bodyPr>
          <a:lstStyle/>
          <a:p>
            <a:r>
              <a:rPr lang="en-US" altLang="zh-CN" dirty="0">
                <a:latin typeface="Arial" panose="020B0604020202020204" pitchFamily="34" charset="0"/>
                <a:cs typeface="Arial" panose="020B0604020202020204" pitchFamily="34" charset="0"/>
              </a:rPr>
              <a:t>Introduction</a:t>
            </a:r>
          </a:p>
          <a:p>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rPr>
              <a:t>Game Rules</a:t>
            </a:r>
          </a:p>
          <a:p>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rPr>
              <a:t>Testing &amp; Result</a:t>
            </a:r>
          </a:p>
          <a:p>
            <a:endParaRPr lang="en-US" altLang="zh-CN" dirty="0">
              <a:latin typeface="Arial" panose="020B0604020202020204" pitchFamily="34" charset="0"/>
              <a:cs typeface="Arial" panose="020B0604020202020204" pitchFamily="34" charset="0"/>
            </a:endParaRPr>
          </a:p>
          <a:p>
            <a:r>
              <a:rPr lang="en-US" altLang="zh-CN" dirty="0">
                <a:latin typeface="Arial" panose="020B0604020202020204" pitchFamily="34" charset="0"/>
                <a:cs typeface="Arial" panose="020B0604020202020204" pitchFamily="34" charset="0"/>
              </a:rPr>
              <a:t>Conclusion</a:t>
            </a:r>
          </a:p>
        </p:txBody>
      </p:sp>
      <p:sp>
        <p:nvSpPr>
          <p:cNvPr id="17" name="Rectangle 1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Rectangle 22">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6" name="图片 15" descr="地上有许多电子产品&#10;&#10;中度可信度描述已自动生成">
            <a:extLst>
              <a:ext uri="{FF2B5EF4-FFF2-40B4-BE49-F238E27FC236}">
                <a16:creationId xmlns:a16="http://schemas.microsoft.com/office/drawing/2014/main" id="{05DA6A37-001D-D10F-ADF9-A1B7AF1B2162}"/>
              </a:ext>
            </a:extLst>
          </p:cNvPr>
          <p:cNvPicPr>
            <a:picLocks noChangeAspect="1"/>
          </p:cNvPicPr>
          <p:nvPr/>
        </p:nvPicPr>
        <p:blipFill rotWithShape="1">
          <a:blip r:embed="rId5">
            <a:extLst>
              <a:ext uri="{28A0092B-C50C-407E-A947-70E740481C1C}">
                <a14:useLocalDpi xmlns:a14="http://schemas.microsoft.com/office/drawing/2010/main" val="0"/>
              </a:ext>
            </a:extLst>
          </a:blip>
          <a:srcRect l="389" t="34192" r="17011" b="10719"/>
          <a:stretch/>
        </p:blipFill>
        <p:spPr>
          <a:xfrm>
            <a:off x="4739105" y="1918475"/>
            <a:ext cx="6117024" cy="3319767"/>
          </a:xfrm>
          <a:prstGeom prst="rect">
            <a:avLst/>
          </a:prstGeom>
        </p:spPr>
      </p:pic>
      <p:cxnSp>
        <p:nvCxnSpPr>
          <p:cNvPr id="18" name="直接箭头连接符 17">
            <a:extLst>
              <a:ext uri="{FF2B5EF4-FFF2-40B4-BE49-F238E27FC236}">
                <a16:creationId xmlns:a16="http://schemas.microsoft.com/office/drawing/2014/main" id="{4D58F114-4B25-58C5-0991-1243E707A366}"/>
              </a:ext>
            </a:extLst>
          </p:cNvPr>
          <p:cNvCxnSpPr>
            <a:cxnSpLocks/>
            <a:stCxn id="20" idx="2"/>
          </p:cNvCxnSpPr>
          <p:nvPr/>
        </p:nvCxnSpPr>
        <p:spPr>
          <a:xfrm flipH="1">
            <a:off x="9936293" y="1826803"/>
            <a:ext cx="1" cy="631129"/>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20" name="文本框 19">
            <a:extLst>
              <a:ext uri="{FF2B5EF4-FFF2-40B4-BE49-F238E27FC236}">
                <a16:creationId xmlns:a16="http://schemas.microsoft.com/office/drawing/2014/main" id="{053204AC-1727-88A9-C750-7CFC071824C8}"/>
              </a:ext>
            </a:extLst>
          </p:cNvPr>
          <p:cNvSpPr txBox="1"/>
          <p:nvPr/>
        </p:nvSpPr>
        <p:spPr>
          <a:xfrm>
            <a:off x="8805467" y="1457471"/>
            <a:ext cx="2261653" cy="369332"/>
          </a:xfrm>
          <a:prstGeom prst="rect">
            <a:avLst/>
          </a:prstGeom>
          <a:noFill/>
        </p:spPr>
        <p:txBody>
          <a:bodyPr wrap="square" rtlCol="0">
            <a:spAutoFit/>
          </a:bodyPr>
          <a:lstStyle/>
          <a:p>
            <a:pPr algn="ctr"/>
            <a:r>
              <a:rPr lang="en-US" altLang="zh-CN" dirty="0">
                <a:latin typeface="Arial" panose="020B0604020202020204" pitchFamily="34" charset="0"/>
                <a:cs typeface="Arial" panose="020B0604020202020204" pitchFamily="34" charset="0"/>
              </a:rPr>
              <a:t>LT24 LCD module</a:t>
            </a:r>
            <a:endParaRPr lang="zh-CN" altLang="en-US" dirty="0">
              <a:latin typeface="Arial" panose="020B0604020202020204" pitchFamily="34" charset="0"/>
              <a:cs typeface="Arial" panose="020B0604020202020204" pitchFamily="34" charset="0"/>
            </a:endParaRPr>
          </a:p>
        </p:txBody>
      </p:sp>
      <p:sp>
        <p:nvSpPr>
          <p:cNvPr id="22" name="文本框 21">
            <a:extLst>
              <a:ext uri="{FF2B5EF4-FFF2-40B4-BE49-F238E27FC236}">
                <a16:creationId xmlns:a16="http://schemas.microsoft.com/office/drawing/2014/main" id="{D5D6BE34-F4CA-158D-A6C3-9F0CC1C1F2A1}"/>
              </a:ext>
            </a:extLst>
          </p:cNvPr>
          <p:cNvSpPr txBox="1"/>
          <p:nvPr/>
        </p:nvSpPr>
        <p:spPr>
          <a:xfrm>
            <a:off x="6789766" y="5369127"/>
            <a:ext cx="2015701" cy="369332"/>
          </a:xfrm>
          <a:prstGeom prst="rect">
            <a:avLst/>
          </a:prstGeom>
          <a:noFill/>
        </p:spPr>
        <p:txBody>
          <a:bodyPr wrap="square" rtlCol="0">
            <a:spAutoFit/>
          </a:bodyPr>
          <a:lstStyle/>
          <a:p>
            <a:r>
              <a:rPr lang="en-US" altLang="zh-CN" dirty="0">
                <a:latin typeface="Arial" panose="020B0604020202020204" pitchFamily="34" charset="0"/>
                <a:cs typeface="Arial" panose="020B0604020202020204" pitchFamily="34" charset="0"/>
              </a:rPr>
              <a:t>DE1-SoC Board</a:t>
            </a:r>
            <a:endParaRPr lang="zh-CN" altLang="en-US" dirty="0">
              <a:latin typeface="Arial" panose="020B0604020202020204" pitchFamily="34" charset="0"/>
              <a:cs typeface="Arial" panose="020B0604020202020204" pitchFamily="34" charset="0"/>
            </a:endParaRPr>
          </a:p>
        </p:txBody>
      </p:sp>
      <p:cxnSp>
        <p:nvCxnSpPr>
          <p:cNvPr id="24" name="直接箭头连接符 23">
            <a:extLst>
              <a:ext uri="{FF2B5EF4-FFF2-40B4-BE49-F238E27FC236}">
                <a16:creationId xmlns:a16="http://schemas.microsoft.com/office/drawing/2014/main" id="{332EA82A-B5CF-3FE0-B648-C0F7DBB4F29F}"/>
              </a:ext>
            </a:extLst>
          </p:cNvPr>
          <p:cNvCxnSpPr>
            <a:cxnSpLocks/>
            <a:stCxn id="22" idx="0"/>
          </p:cNvCxnSpPr>
          <p:nvPr/>
        </p:nvCxnSpPr>
        <p:spPr>
          <a:xfrm flipV="1">
            <a:off x="7797617" y="4887540"/>
            <a:ext cx="0" cy="481587"/>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pic>
        <p:nvPicPr>
          <p:cNvPr id="11" name="音频 10">
            <a:hlinkClick r:id="" action="ppaction://media"/>
            <a:extLst>
              <a:ext uri="{FF2B5EF4-FFF2-40B4-BE49-F238E27FC236}">
                <a16:creationId xmlns:a16="http://schemas.microsoft.com/office/drawing/2014/main" id="{6A7B9A15-BCFB-9F2A-08FF-E266DE4A2E9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114030674"/>
      </p:ext>
    </p:extLst>
  </p:cSld>
  <p:clrMapOvr>
    <a:masterClrMapping/>
  </p:clrMapOvr>
  <mc:AlternateContent xmlns:mc="http://schemas.openxmlformats.org/markup-compatibility/2006" xmlns:p14="http://schemas.microsoft.com/office/powerpoint/2010/main">
    <mc:Choice Requires="p14">
      <p:transition spd="slow" p14:dur="2000" advTm="23901"/>
    </mc:Choice>
    <mc:Fallback xmlns="">
      <p:transition spd="slow" advTm="23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标题 1">
            <a:extLst>
              <a:ext uri="{FF2B5EF4-FFF2-40B4-BE49-F238E27FC236}">
                <a16:creationId xmlns:a16="http://schemas.microsoft.com/office/drawing/2014/main" id="{7347CAC8-87EF-535F-B163-CA85D5A88B86}"/>
              </a:ext>
            </a:extLst>
          </p:cNvPr>
          <p:cNvSpPr>
            <a:spLocks noGrp="1"/>
          </p:cNvSpPr>
          <p:nvPr>
            <p:ph type="title"/>
          </p:nvPr>
        </p:nvSpPr>
        <p:spPr>
          <a:xfrm>
            <a:off x="643467" y="474204"/>
            <a:ext cx="10905066" cy="1135737"/>
          </a:xfrm>
        </p:spPr>
        <p:txBody>
          <a:bodyPr>
            <a:normAutofit/>
          </a:bodyPr>
          <a:lstStyle/>
          <a:p>
            <a:r>
              <a:rPr lang="en-US" altLang="zh-CN" b="1" dirty="0">
                <a:latin typeface="Arial" panose="020B0604020202020204" pitchFamily="34" charset="0"/>
                <a:cs typeface="Arial" panose="020B0604020202020204" pitchFamily="34" charset="0"/>
              </a:rPr>
              <a:t>Introduction –</a:t>
            </a:r>
            <a:r>
              <a:rPr lang="en-US" altLang="zh-CN" kern="100" dirty="0">
                <a:effectLst/>
                <a:latin typeface="Arial" panose="020B0604020202020204" pitchFamily="34" charset="0"/>
                <a:ea typeface="等线" panose="02010600030101010101" pitchFamily="2" charset="-122"/>
                <a:cs typeface="Arial" panose="020B0604020202020204" pitchFamily="34" charset="0"/>
              </a:rPr>
              <a:t> Color Game</a:t>
            </a:r>
            <a:endParaRPr lang="zh-CN" altLang="en-US" b="1"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Rectangle 1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内容占位符 2">
            <a:extLst>
              <a:ext uri="{FF2B5EF4-FFF2-40B4-BE49-F238E27FC236}">
                <a16:creationId xmlns:a16="http://schemas.microsoft.com/office/drawing/2014/main" id="{09798A8B-632B-7542-AF38-78535D748385}"/>
              </a:ext>
            </a:extLst>
          </p:cNvPr>
          <p:cNvSpPr>
            <a:spLocks noGrp="1"/>
          </p:cNvSpPr>
          <p:nvPr>
            <p:ph idx="1"/>
          </p:nvPr>
        </p:nvSpPr>
        <p:spPr>
          <a:xfrm>
            <a:off x="1178321" y="1989169"/>
            <a:ext cx="4917679" cy="2879661"/>
          </a:xfrm>
        </p:spPr>
        <p:txBody>
          <a:bodyPr anchor="t">
            <a:normAutofit/>
          </a:bodyPr>
          <a:lstStyle/>
          <a:p>
            <a:r>
              <a:rPr lang="en-US" altLang="zh-CN" sz="2400" dirty="0">
                <a:latin typeface="Arial" panose="020B0604020202020204" pitchFamily="34" charset="0"/>
                <a:cs typeface="Arial" panose="020B0604020202020204" pitchFamily="34" charset="0"/>
              </a:rPr>
              <a:t>DE1-SoC board</a:t>
            </a:r>
          </a:p>
          <a:p>
            <a:pPr marL="0" indent="0">
              <a:buNone/>
            </a:pPr>
            <a:r>
              <a:rPr lang="en-US" altLang="zh-CN" sz="2400" dirty="0">
                <a:latin typeface="Arial" panose="020B0604020202020204" pitchFamily="34" charset="0"/>
                <a:cs typeface="Arial" panose="020B0604020202020204" pitchFamily="34" charset="0"/>
              </a:rPr>
              <a:t>   </a:t>
            </a:r>
            <a:r>
              <a:rPr lang="en-US" altLang="zh-CN" sz="1800" dirty="0">
                <a:latin typeface="Arial" panose="020B0604020202020204" pitchFamily="34" charset="0"/>
                <a:cs typeface="Arial" panose="020B0604020202020204" pitchFamily="34" charset="0"/>
              </a:rPr>
              <a:t>- Control and operating system</a:t>
            </a:r>
          </a:p>
          <a:p>
            <a:pPr marL="0" indent="0">
              <a:buNone/>
            </a:pPr>
            <a:r>
              <a:rPr lang="en-US" altLang="zh-CN" sz="1800" dirty="0">
                <a:latin typeface="Arial" panose="020B0604020202020204" pitchFamily="34" charset="0"/>
                <a:cs typeface="Arial" panose="020B0604020202020204" pitchFamily="34" charset="0"/>
              </a:rPr>
              <a:t>     (LED, Switch, Key, 7-segment display)</a:t>
            </a:r>
            <a:endParaRPr lang="en-US" altLang="zh-CN" sz="2400" dirty="0">
              <a:latin typeface="Arial" panose="020B0604020202020204" pitchFamily="34" charset="0"/>
              <a:cs typeface="Arial" panose="020B0604020202020204" pitchFamily="34" charset="0"/>
            </a:endParaRPr>
          </a:p>
          <a:p>
            <a:endParaRPr lang="en-US" altLang="zh-CN" sz="2400" dirty="0">
              <a:latin typeface="Arial" panose="020B0604020202020204" pitchFamily="34" charset="0"/>
              <a:cs typeface="Arial" panose="020B0604020202020204" pitchFamily="34" charset="0"/>
            </a:endParaRPr>
          </a:p>
          <a:p>
            <a:r>
              <a:rPr lang="en-US" altLang="zh-CN" sz="2400" dirty="0">
                <a:latin typeface="Arial" panose="020B0604020202020204" pitchFamily="34" charset="0"/>
                <a:cs typeface="Arial" panose="020B0604020202020204" pitchFamily="34" charset="0"/>
              </a:rPr>
              <a:t>LT24 LCD module</a:t>
            </a:r>
          </a:p>
          <a:p>
            <a:pPr marL="0" indent="0">
              <a:buNone/>
            </a:pPr>
            <a:r>
              <a:rPr lang="en-US" altLang="zh-CN" sz="2400" dirty="0">
                <a:latin typeface="Arial" panose="020B0604020202020204" pitchFamily="34" charset="0"/>
                <a:cs typeface="Arial" panose="020B0604020202020204" pitchFamily="34" charset="0"/>
              </a:rPr>
              <a:t>    </a:t>
            </a:r>
            <a:r>
              <a:rPr lang="en-US" altLang="zh-CN" sz="1800" dirty="0">
                <a:latin typeface="Arial" panose="020B0604020202020204" pitchFamily="34" charset="0"/>
                <a:cs typeface="Arial" panose="020B0604020202020204" pitchFamily="34" charset="0"/>
              </a:rPr>
              <a:t>- Displaying 240x320 images</a:t>
            </a:r>
            <a:endParaRPr lang="zh-CN" altLang="en-US" sz="2400" dirty="0">
              <a:latin typeface="Arial" panose="020B0604020202020204" pitchFamily="34" charset="0"/>
              <a:cs typeface="Arial" panose="020B0604020202020204" pitchFamily="34" charset="0"/>
            </a:endParaRPr>
          </a:p>
        </p:txBody>
      </p:sp>
      <p:pic>
        <p:nvPicPr>
          <p:cNvPr id="12" name="图片 11">
            <a:extLst>
              <a:ext uri="{FF2B5EF4-FFF2-40B4-BE49-F238E27FC236}">
                <a16:creationId xmlns:a16="http://schemas.microsoft.com/office/drawing/2014/main" id="{FE8A6523-D3DE-845C-6977-9E79D97D4FDB}"/>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10800000" flipH="1">
            <a:off x="7102144" y="1857449"/>
            <a:ext cx="2973768" cy="3310648"/>
          </a:xfrm>
          <a:prstGeom prst="rect">
            <a:avLst/>
          </a:prstGeom>
        </p:spPr>
      </p:pic>
      <p:sp>
        <p:nvSpPr>
          <p:cNvPr id="14" name="文本框 13">
            <a:extLst>
              <a:ext uri="{FF2B5EF4-FFF2-40B4-BE49-F238E27FC236}">
                <a16:creationId xmlns:a16="http://schemas.microsoft.com/office/drawing/2014/main" id="{1167A1FC-AA62-7A7E-CC11-E15BD1F9DE97}"/>
              </a:ext>
            </a:extLst>
          </p:cNvPr>
          <p:cNvSpPr txBox="1"/>
          <p:nvPr/>
        </p:nvSpPr>
        <p:spPr>
          <a:xfrm>
            <a:off x="6966829" y="5244346"/>
            <a:ext cx="3244398" cy="369332"/>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Figure 1: </a:t>
            </a:r>
            <a:r>
              <a:rPr lang="en-US" altLang="zh-CN" dirty="0">
                <a:latin typeface="Arial" panose="020B0604020202020204" pitchFamily="34" charset="0"/>
                <a:cs typeface="Arial" panose="020B0604020202020204" pitchFamily="34" charset="0"/>
              </a:rPr>
              <a:t>The cover of game</a:t>
            </a:r>
            <a:endParaRPr lang="zh-CN" altLang="en-US" dirty="0">
              <a:latin typeface="Arial" panose="020B0604020202020204" pitchFamily="34" charset="0"/>
              <a:cs typeface="Arial" panose="020B0604020202020204" pitchFamily="34" charset="0"/>
            </a:endParaRPr>
          </a:p>
        </p:txBody>
      </p:sp>
      <p:pic>
        <p:nvPicPr>
          <p:cNvPr id="20" name="音频 19">
            <a:hlinkClick r:id="" action="ppaction://media"/>
            <a:extLst>
              <a:ext uri="{FF2B5EF4-FFF2-40B4-BE49-F238E27FC236}">
                <a16:creationId xmlns:a16="http://schemas.microsoft.com/office/drawing/2014/main" id="{36D4264A-96BE-F3B2-2045-4856E9FEC2F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231906016"/>
      </p:ext>
    </p:extLst>
  </p:cSld>
  <p:clrMapOvr>
    <a:masterClrMapping/>
  </p:clrMapOvr>
  <mc:AlternateContent xmlns:mc="http://schemas.openxmlformats.org/markup-compatibility/2006" xmlns:p14="http://schemas.microsoft.com/office/powerpoint/2010/main">
    <mc:Choice Requires="p14">
      <p:transition spd="slow" p14:dur="2000" advTm="23776"/>
    </mc:Choice>
    <mc:Fallback xmlns="">
      <p:transition spd="slow" advTm="23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mute="1"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标题 1">
            <a:extLst>
              <a:ext uri="{FF2B5EF4-FFF2-40B4-BE49-F238E27FC236}">
                <a16:creationId xmlns:a16="http://schemas.microsoft.com/office/drawing/2014/main" id="{DD75BDDC-B8C0-9EC2-8A99-6F8A2D603403}"/>
              </a:ext>
            </a:extLst>
          </p:cNvPr>
          <p:cNvSpPr>
            <a:spLocks noGrp="1"/>
          </p:cNvSpPr>
          <p:nvPr>
            <p:ph type="title"/>
          </p:nvPr>
        </p:nvSpPr>
        <p:spPr>
          <a:xfrm>
            <a:off x="643467" y="321734"/>
            <a:ext cx="10905066" cy="1135737"/>
          </a:xfrm>
        </p:spPr>
        <p:txBody>
          <a:bodyPr>
            <a:normAutofit/>
          </a:bodyPr>
          <a:lstStyle/>
          <a:p>
            <a:r>
              <a:rPr lang="en-US" altLang="zh-CN" b="1" dirty="0">
                <a:latin typeface="Arial" panose="020B0604020202020204" pitchFamily="34" charset="0"/>
                <a:cs typeface="Arial" panose="020B0604020202020204" pitchFamily="34" charset="0"/>
              </a:rPr>
              <a:t>Game rules – </a:t>
            </a:r>
            <a:r>
              <a:rPr lang="en-US" altLang="zh-CN" dirty="0">
                <a:latin typeface="Arial" panose="020B0604020202020204" pitchFamily="34" charset="0"/>
                <a:cs typeface="Arial" panose="020B0604020202020204" pitchFamily="34" charset="0"/>
              </a:rPr>
              <a:t>3 steps</a:t>
            </a:r>
            <a:endParaRPr lang="zh-CN" altLang="en-US"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Rectangle 1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 name="图片 9">
            <a:extLst>
              <a:ext uri="{FF2B5EF4-FFF2-40B4-BE49-F238E27FC236}">
                <a16:creationId xmlns:a16="http://schemas.microsoft.com/office/drawing/2014/main" id="{FE23FCD4-B0C5-0032-627A-33ADB0D5AFB4}"/>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10800000" flipH="1">
            <a:off x="1642870" y="1661531"/>
            <a:ext cx="2061530" cy="2152184"/>
          </a:xfrm>
          <a:prstGeom prst="rect">
            <a:avLst/>
          </a:prstGeom>
        </p:spPr>
      </p:pic>
      <p:grpSp>
        <p:nvGrpSpPr>
          <p:cNvPr id="12" name="组合 11">
            <a:extLst>
              <a:ext uri="{FF2B5EF4-FFF2-40B4-BE49-F238E27FC236}">
                <a16:creationId xmlns:a16="http://schemas.microsoft.com/office/drawing/2014/main" id="{7A70452F-F10B-2B29-DB35-898C5567BE09}"/>
              </a:ext>
            </a:extLst>
          </p:cNvPr>
          <p:cNvGrpSpPr/>
          <p:nvPr/>
        </p:nvGrpSpPr>
        <p:grpSpPr>
          <a:xfrm>
            <a:off x="1014060" y="1476865"/>
            <a:ext cx="385482" cy="369332"/>
            <a:chOff x="5952565" y="705021"/>
            <a:chExt cx="475129" cy="481460"/>
          </a:xfrm>
        </p:grpSpPr>
        <p:sp>
          <p:nvSpPr>
            <p:cNvPr id="14" name="椭圆 13" descr="1&#10;">
              <a:extLst>
                <a:ext uri="{FF2B5EF4-FFF2-40B4-BE49-F238E27FC236}">
                  <a16:creationId xmlns:a16="http://schemas.microsoft.com/office/drawing/2014/main" id="{2FA638F8-619C-64CF-06C9-57986F0C52C8}"/>
                </a:ext>
              </a:extLst>
            </p:cNvPr>
            <p:cNvSpPr/>
            <p:nvPr/>
          </p:nvSpPr>
          <p:spPr>
            <a:xfrm>
              <a:off x="5952565" y="717176"/>
              <a:ext cx="475129" cy="467179"/>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9437D0EC-C6C2-5676-B3EC-830DB501D423}"/>
                </a:ext>
              </a:extLst>
            </p:cNvPr>
            <p:cNvSpPr txBox="1"/>
            <p:nvPr/>
          </p:nvSpPr>
          <p:spPr>
            <a:xfrm>
              <a:off x="6001638" y="705021"/>
              <a:ext cx="367553" cy="481460"/>
            </a:xfrm>
            <a:prstGeom prst="rect">
              <a:avLst/>
            </a:prstGeom>
            <a:noFill/>
          </p:spPr>
          <p:txBody>
            <a:bodyPr wrap="square" rtlCol="0" anchor="ctr">
              <a:spAutoFit/>
            </a:bodyPr>
            <a:lstStyle/>
            <a:p>
              <a:pPr algn="ctr"/>
              <a:r>
                <a:rPr lang="en-US" altLang="zh-CN" b="1" dirty="0"/>
                <a:t>1</a:t>
              </a:r>
              <a:endParaRPr lang="zh-CN" altLang="en-US" b="1" dirty="0"/>
            </a:p>
          </p:txBody>
        </p:sp>
      </p:grpSp>
      <p:sp>
        <p:nvSpPr>
          <p:cNvPr id="18" name="文本框 17">
            <a:extLst>
              <a:ext uri="{FF2B5EF4-FFF2-40B4-BE49-F238E27FC236}">
                <a16:creationId xmlns:a16="http://schemas.microsoft.com/office/drawing/2014/main" id="{6AFAE1E2-E8CA-7EB4-5AD3-DFBCBE745DC4}"/>
              </a:ext>
            </a:extLst>
          </p:cNvPr>
          <p:cNvSpPr txBox="1"/>
          <p:nvPr/>
        </p:nvSpPr>
        <p:spPr>
          <a:xfrm>
            <a:off x="2134389" y="4847906"/>
            <a:ext cx="770371" cy="338554"/>
          </a:xfrm>
          <a:prstGeom prst="rect">
            <a:avLst/>
          </a:prstGeom>
          <a:noFill/>
          <a:ln w="19050">
            <a:solidFill>
              <a:schemeClr val="tx1"/>
            </a:solidFill>
          </a:ln>
        </p:spPr>
        <p:txBody>
          <a:bodyPr wrap="square" rtlCol="0">
            <a:spAutoFit/>
          </a:bodyPr>
          <a:lstStyle/>
          <a:p>
            <a:r>
              <a:rPr lang="en-US" altLang="zh-CN" sz="1600" dirty="0">
                <a:latin typeface="Arial" panose="020B0604020202020204" pitchFamily="34" charset="0"/>
                <a:cs typeface="Arial" panose="020B0604020202020204" pitchFamily="34" charset="0"/>
              </a:rPr>
              <a:t>Key_0</a:t>
            </a:r>
            <a:endParaRPr lang="zh-CN" altLang="en-US" sz="1600" dirty="0">
              <a:latin typeface="Arial" panose="020B0604020202020204" pitchFamily="34" charset="0"/>
              <a:cs typeface="Arial" panose="020B0604020202020204" pitchFamily="34" charset="0"/>
            </a:endParaRPr>
          </a:p>
        </p:txBody>
      </p:sp>
      <p:sp>
        <p:nvSpPr>
          <p:cNvPr id="19" name="文本框 18">
            <a:extLst>
              <a:ext uri="{FF2B5EF4-FFF2-40B4-BE49-F238E27FC236}">
                <a16:creationId xmlns:a16="http://schemas.microsoft.com/office/drawing/2014/main" id="{7851D8CE-3206-F52B-53F9-936863C1F1A0}"/>
              </a:ext>
            </a:extLst>
          </p:cNvPr>
          <p:cNvSpPr txBox="1"/>
          <p:nvPr/>
        </p:nvSpPr>
        <p:spPr>
          <a:xfrm>
            <a:off x="1906184" y="5146486"/>
            <a:ext cx="1226779" cy="369332"/>
          </a:xfrm>
          <a:prstGeom prst="rect">
            <a:avLst/>
          </a:prstGeom>
          <a:noFill/>
        </p:spPr>
        <p:txBody>
          <a:bodyPr wrap="square" rtlCol="0">
            <a:spAutoFit/>
          </a:bodyPr>
          <a:lstStyle/>
          <a:p>
            <a:pPr algn="ctr"/>
            <a:r>
              <a:rPr lang="en-US" altLang="zh-CN" dirty="0">
                <a:latin typeface="Arial" panose="020B0604020202020204" pitchFamily="34" charset="0"/>
                <a:cs typeface="Arial" panose="020B0604020202020204" pitchFamily="34" charset="0"/>
              </a:rPr>
              <a:t>Reset</a:t>
            </a:r>
            <a:endParaRPr lang="zh-CN" altLang="en-US" dirty="0">
              <a:latin typeface="Arial" panose="020B0604020202020204" pitchFamily="34" charset="0"/>
              <a:cs typeface="Arial" panose="020B0604020202020204" pitchFamily="34" charset="0"/>
            </a:endParaRPr>
          </a:p>
        </p:txBody>
      </p:sp>
      <p:sp>
        <p:nvSpPr>
          <p:cNvPr id="20" name="文本框 19">
            <a:extLst>
              <a:ext uri="{FF2B5EF4-FFF2-40B4-BE49-F238E27FC236}">
                <a16:creationId xmlns:a16="http://schemas.microsoft.com/office/drawing/2014/main" id="{F51EAA21-4D5E-4F8B-C0E1-187BF92D66B7}"/>
              </a:ext>
            </a:extLst>
          </p:cNvPr>
          <p:cNvSpPr txBox="1"/>
          <p:nvPr/>
        </p:nvSpPr>
        <p:spPr>
          <a:xfrm>
            <a:off x="1571483" y="3813716"/>
            <a:ext cx="2204302" cy="369332"/>
          </a:xfrm>
          <a:prstGeom prst="rect">
            <a:avLst/>
          </a:prstGeom>
          <a:noFill/>
        </p:spPr>
        <p:txBody>
          <a:bodyPr wrap="square" rtlCol="0">
            <a:spAutoFit/>
          </a:bodyPr>
          <a:lstStyle/>
          <a:p>
            <a:pPr algn="ctr"/>
            <a:r>
              <a:rPr lang="en-US" altLang="zh-CN" dirty="0">
                <a:latin typeface="Arial" panose="020B0604020202020204" pitchFamily="34" charset="0"/>
                <a:cs typeface="Arial" panose="020B0604020202020204" pitchFamily="34" charset="0"/>
              </a:rPr>
              <a:t>The cover of game</a:t>
            </a:r>
            <a:endParaRPr lang="zh-CN" altLang="en-US" dirty="0">
              <a:latin typeface="Arial" panose="020B0604020202020204" pitchFamily="34" charset="0"/>
              <a:cs typeface="Arial" panose="020B0604020202020204" pitchFamily="34" charset="0"/>
            </a:endParaRPr>
          </a:p>
        </p:txBody>
      </p:sp>
      <p:cxnSp>
        <p:nvCxnSpPr>
          <p:cNvPr id="21" name="直接箭头连接符 20">
            <a:extLst>
              <a:ext uri="{FF2B5EF4-FFF2-40B4-BE49-F238E27FC236}">
                <a16:creationId xmlns:a16="http://schemas.microsoft.com/office/drawing/2014/main" id="{F04004C6-6B10-A266-5343-BFC5EB2EFE62}"/>
              </a:ext>
            </a:extLst>
          </p:cNvPr>
          <p:cNvCxnSpPr>
            <a:cxnSpLocks/>
          </p:cNvCxnSpPr>
          <p:nvPr/>
        </p:nvCxnSpPr>
        <p:spPr>
          <a:xfrm>
            <a:off x="4001751" y="2795221"/>
            <a:ext cx="1072549" cy="1"/>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08F7F8C9-0DB1-F52B-FD35-D76A891199A5}"/>
              </a:ext>
            </a:extLst>
          </p:cNvPr>
          <p:cNvSpPr txBox="1"/>
          <p:nvPr/>
        </p:nvSpPr>
        <p:spPr>
          <a:xfrm>
            <a:off x="4007988" y="2907405"/>
            <a:ext cx="1072548" cy="338554"/>
          </a:xfrm>
          <a:prstGeom prst="rect">
            <a:avLst/>
          </a:prstGeom>
          <a:noFill/>
          <a:ln w="19050">
            <a:solidFill>
              <a:schemeClr val="tx1"/>
            </a:solidFill>
          </a:ln>
        </p:spPr>
        <p:txBody>
          <a:bodyPr wrap="square" rtlCol="0">
            <a:spAutoFit/>
          </a:bodyPr>
          <a:lstStyle/>
          <a:p>
            <a:pPr algn="ctr"/>
            <a:r>
              <a:rPr lang="en-US" altLang="zh-CN" sz="1600" dirty="0">
                <a:latin typeface="Arial" panose="020B0604020202020204" pitchFamily="34" charset="0"/>
                <a:cs typeface="Arial" panose="020B0604020202020204" pitchFamily="34" charset="0"/>
              </a:rPr>
              <a:t>Switch_0</a:t>
            </a:r>
            <a:endParaRPr lang="zh-CN" altLang="en-US" sz="1600" dirty="0">
              <a:latin typeface="Arial" panose="020B0604020202020204" pitchFamily="34" charset="0"/>
              <a:cs typeface="Arial" panose="020B0604020202020204" pitchFamily="34" charset="0"/>
            </a:endParaRPr>
          </a:p>
        </p:txBody>
      </p:sp>
      <p:sp>
        <p:nvSpPr>
          <p:cNvPr id="23" name="文本框 22">
            <a:extLst>
              <a:ext uri="{FF2B5EF4-FFF2-40B4-BE49-F238E27FC236}">
                <a16:creationId xmlns:a16="http://schemas.microsoft.com/office/drawing/2014/main" id="{7B7587DF-9DD1-74B3-6CC0-AE27920C5660}"/>
              </a:ext>
            </a:extLst>
          </p:cNvPr>
          <p:cNvSpPr txBox="1"/>
          <p:nvPr/>
        </p:nvSpPr>
        <p:spPr>
          <a:xfrm>
            <a:off x="4152839" y="2448407"/>
            <a:ext cx="770371" cy="369332"/>
          </a:xfrm>
          <a:prstGeom prst="rect">
            <a:avLst/>
          </a:prstGeom>
          <a:noFill/>
        </p:spPr>
        <p:txBody>
          <a:bodyPr wrap="square" rtlCol="0">
            <a:spAutoFit/>
          </a:bodyPr>
          <a:lstStyle/>
          <a:p>
            <a:pPr algn="ctr"/>
            <a:r>
              <a:rPr lang="en-US" altLang="zh-CN" dirty="0">
                <a:latin typeface="Arial" panose="020B0604020202020204" pitchFamily="34" charset="0"/>
                <a:cs typeface="Arial" panose="020B0604020202020204" pitchFamily="34" charset="0"/>
              </a:rPr>
              <a:t>Start</a:t>
            </a:r>
            <a:endParaRPr lang="zh-CN" altLang="en-US" dirty="0">
              <a:latin typeface="Arial" panose="020B0604020202020204" pitchFamily="34" charset="0"/>
              <a:cs typeface="Arial" panose="020B0604020202020204" pitchFamily="34" charset="0"/>
            </a:endParaRPr>
          </a:p>
        </p:txBody>
      </p:sp>
      <p:pic>
        <p:nvPicPr>
          <p:cNvPr id="7" name="图片 6" descr="文本&#10;&#10;描述已自动生成">
            <a:extLst>
              <a:ext uri="{FF2B5EF4-FFF2-40B4-BE49-F238E27FC236}">
                <a16:creationId xmlns:a16="http://schemas.microsoft.com/office/drawing/2014/main" id="{408ADAB3-5186-6CE0-5F93-C45E374F050D}"/>
              </a:ext>
            </a:extLst>
          </p:cNvPr>
          <p:cNvPicPr>
            <a:picLocks noChangeAspect="1"/>
          </p:cNvPicPr>
          <p:nvPr/>
        </p:nvPicPr>
        <p:blipFill rotWithShape="1">
          <a:blip r:embed="rId6">
            <a:extLst>
              <a:ext uri="{28A0092B-C50C-407E-A947-70E740481C1C}">
                <a14:useLocalDpi xmlns:a14="http://schemas.microsoft.com/office/drawing/2010/main" val="0"/>
              </a:ext>
            </a:extLst>
          </a:blip>
          <a:srcRect l="11808" t="35176" r="69126" b="34618"/>
          <a:stretch/>
        </p:blipFill>
        <p:spPr>
          <a:xfrm>
            <a:off x="7774596" y="1661531"/>
            <a:ext cx="494906" cy="784102"/>
          </a:xfrm>
          <a:prstGeom prst="rect">
            <a:avLst/>
          </a:prstGeom>
          <a:ln w="28575">
            <a:solidFill>
              <a:schemeClr val="tx1"/>
            </a:solidFill>
          </a:ln>
        </p:spPr>
      </p:pic>
      <p:pic>
        <p:nvPicPr>
          <p:cNvPr id="24" name="图片 23" descr="文本&#10;&#10;描述已自动生成">
            <a:extLst>
              <a:ext uri="{FF2B5EF4-FFF2-40B4-BE49-F238E27FC236}">
                <a16:creationId xmlns:a16="http://schemas.microsoft.com/office/drawing/2014/main" id="{4A36F88F-BC1D-24FF-A17E-7E2BE437EC43}"/>
              </a:ext>
            </a:extLst>
          </p:cNvPr>
          <p:cNvPicPr>
            <a:picLocks noChangeAspect="1"/>
          </p:cNvPicPr>
          <p:nvPr/>
        </p:nvPicPr>
        <p:blipFill rotWithShape="1">
          <a:blip r:embed="rId6">
            <a:extLst>
              <a:ext uri="{28A0092B-C50C-407E-A947-70E740481C1C}">
                <a14:useLocalDpi xmlns:a14="http://schemas.microsoft.com/office/drawing/2010/main" val="0"/>
              </a:ext>
            </a:extLst>
          </a:blip>
          <a:srcRect l="11808" t="35176" r="69126" b="34618"/>
          <a:stretch/>
        </p:blipFill>
        <p:spPr>
          <a:xfrm>
            <a:off x="8418063" y="1661531"/>
            <a:ext cx="494906" cy="784102"/>
          </a:xfrm>
          <a:prstGeom prst="rect">
            <a:avLst/>
          </a:prstGeom>
          <a:ln w="28575">
            <a:solidFill>
              <a:schemeClr val="tx1"/>
            </a:solidFill>
          </a:ln>
        </p:spPr>
      </p:pic>
      <p:grpSp>
        <p:nvGrpSpPr>
          <p:cNvPr id="25" name="组合 24">
            <a:extLst>
              <a:ext uri="{FF2B5EF4-FFF2-40B4-BE49-F238E27FC236}">
                <a16:creationId xmlns:a16="http://schemas.microsoft.com/office/drawing/2014/main" id="{468E5B7F-3075-F4AD-5A48-17B8FC801477}"/>
              </a:ext>
            </a:extLst>
          </p:cNvPr>
          <p:cNvGrpSpPr/>
          <p:nvPr/>
        </p:nvGrpSpPr>
        <p:grpSpPr>
          <a:xfrm>
            <a:off x="5331400" y="1409873"/>
            <a:ext cx="385482" cy="369332"/>
            <a:chOff x="5952565" y="705021"/>
            <a:chExt cx="475129" cy="481460"/>
          </a:xfrm>
        </p:grpSpPr>
        <p:sp>
          <p:nvSpPr>
            <p:cNvPr id="26" name="椭圆 25" descr="1&#10;">
              <a:extLst>
                <a:ext uri="{FF2B5EF4-FFF2-40B4-BE49-F238E27FC236}">
                  <a16:creationId xmlns:a16="http://schemas.microsoft.com/office/drawing/2014/main" id="{020FFDB4-E65A-03E5-5355-EC3EA29D12A8}"/>
                </a:ext>
              </a:extLst>
            </p:cNvPr>
            <p:cNvSpPr/>
            <p:nvPr/>
          </p:nvSpPr>
          <p:spPr>
            <a:xfrm>
              <a:off x="5952565" y="717176"/>
              <a:ext cx="475129" cy="467179"/>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63BE9592-8463-88C1-DFDB-970B958616B2}"/>
                </a:ext>
              </a:extLst>
            </p:cNvPr>
            <p:cNvSpPr txBox="1"/>
            <p:nvPr/>
          </p:nvSpPr>
          <p:spPr>
            <a:xfrm>
              <a:off x="6001638" y="705021"/>
              <a:ext cx="367553" cy="481460"/>
            </a:xfrm>
            <a:prstGeom prst="rect">
              <a:avLst/>
            </a:prstGeom>
            <a:noFill/>
          </p:spPr>
          <p:txBody>
            <a:bodyPr wrap="square" rtlCol="0" anchor="ctr">
              <a:spAutoFit/>
            </a:bodyPr>
            <a:lstStyle/>
            <a:p>
              <a:pPr algn="ctr"/>
              <a:r>
                <a:rPr lang="en-US" altLang="zh-CN" b="1" dirty="0"/>
                <a:t>2</a:t>
              </a:r>
              <a:endParaRPr lang="zh-CN" altLang="en-US" b="1" dirty="0"/>
            </a:p>
          </p:txBody>
        </p:sp>
      </p:grpSp>
      <p:sp>
        <p:nvSpPr>
          <p:cNvPr id="28" name="文本框 27">
            <a:extLst>
              <a:ext uri="{FF2B5EF4-FFF2-40B4-BE49-F238E27FC236}">
                <a16:creationId xmlns:a16="http://schemas.microsoft.com/office/drawing/2014/main" id="{1369B7F5-3534-4FD4-BB19-CCFB492DBB0F}"/>
              </a:ext>
            </a:extLst>
          </p:cNvPr>
          <p:cNvSpPr txBox="1"/>
          <p:nvPr/>
        </p:nvSpPr>
        <p:spPr>
          <a:xfrm>
            <a:off x="5821726" y="2478249"/>
            <a:ext cx="2061531" cy="646331"/>
          </a:xfrm>
          <a:prstGeom prst="rect">
            <a:avLst/>
          </a:prstGeom>
          <a:noFill/>
        </p:spPr>
        <p:txBody>
          <a:bodyPr wrap="square" rtlCol="0">
            <a:spAutoFit/>
          </a:bodyPr>
          <a:lstStyle/>
          <a:p>
            <a:pPr algn="ctr"/>
            <a:r>
              <a:rPr lang="en-US" altLang="zh-CN" dirty="0">
                <a:latin typeface="Arial" panose="020B0604020202020204" pitchFamily="34" charset="0"/>
                <a:cs typeface="Arial" panose="020B0604020202020204" pitchFamily="34" charset="0"/>
              </a:rPr>
              <a:t>Countdown timer (set for 15s)</a:t>
            </a:r>
            <a:endParaRPr lang="zh-CN" altLang="en-US" dirty="0">
              <a:latin typeface="Arial" panose="020B0604020202020204" pitchFamily="34" charset="0"/>
              <a:cs typeface="Arial" panose="020B0604020202020204" pitchFamily="34" charset="0"/>
            </a:endParaRPr>
          </a:p>
        </p:txBody>
      </p:sp>
      <p:pic>
        <p:nvPicPr>
          <p:cNvPr id="29" name="图片 28" descr="图表&#10;&#10;低可信度描述已自动生成">
            <a:extLst>
              <a:ext uri="{FF2B5EF4-FFF2-40B4-BE49-F238E27FC236}">
                <a16:creationId xmlns:a16="http://schemas.microsoft.com/office/drawing/2014/main" id="{191B32F6-3ABD-B0A1-4805-B9A5E178F4B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62447" y="3426118"/>
            <a:ext cx="1109944" cy="1479924"/>
          </a:xfrm>
          <a:prstGeom prst="rect">
            <a:avLst/>
          </a:prstGeom>
        </p:spPr>
      </p:pic>
      <p:pic>
        <p:nvPicPr>
          <p:cNvPr id="31" name="图片 30" descr="形状, 正方形&#10;&#10;描述已自动生成">
            <a:extLst>
              <a:ext uri="{FF2B5EF4-FFF2-40B4-BE49-F238E27FC236}">
                <a16:creationId xmlns:a16="http://schemas.microsoft.com/office/drawing/2014/main" id="{CD8634CB-8F2E-1906-1AC0-2DE2B32F94C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65692" y="3426118"/>
            <a:ext cx="1109944" cy="1479924"/>
          </a:xfrm>
          <a:prstGeom prst="rect">
            <a:avLst/>
          </a:prstGeom>
        </p:spPr>
      </p:pic>
      <p:pic>
        <p:nvPicPr>
          <p:cNvPr id="33" name="图片 32" descr="形状, 正方形&#10;&#10;描述已自动生成">
            <a:extLst>
              <a:ext uri="{FF2B5EF4-FFF2-40B4-BE49-F238E27FC236}">
                <a16:creationId xmlns:a16="http://schemas.microsoft.com/office/drawing/2014/main" id="{5DE91BFE-930C-0CFC-199B-55938EC4682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297520" y="3426118"/>
            <a:ext cx="1109944" cy="1479924"/>
          </a:xfrm>
          <a:prstGeom prst="rect">
            <a:avLst/>
          </a:prstGeom>
        </p:spPr>
      </p:pic>
      <p:sp>
        <p:nvSpPr>
          <p:cNvPr id="35" name="文本框 34">
            <a:extLst>
              <a:ext uri="{FF2B5EF4-FFF2-40B4-BE49-F238E27FC236}">
                <a16:creationId xmlns:a16="http://schemas.microsoft.com/office/drawing/2014/main" id="{BD4DA1FD-11E7-5BE6-673D-FB01E7CF8A50}"/>
              </a:ext>
            </a:extLst>
          </p:cNvPr>
          <p:cNvSpPr txBox="1"/>
          <p:nvPr/>
        </p:nvSpPr>
        <p:spPr>
          <a:xfrm>
            <a:off x="5757578" y="4903247"/>
            <a:ext cx="4830325" cy="646331"/>
          </a:xfrm>
          <a:prstGeom prst="rect">
            <a:avLst/>
          </a:prstGeom>
          <a:noFill/>
        </p:spPr>
        <p:txBody>
          <a:bodyPr wrap="square" rtlCol="0">
            <a:spAutoFit/>
          </a:bodyPr>
          <a:lstStyle/>
          <a:p>
            <a:pPr marL="285750" indent="-285750" algn="ctr">
              <a:buFont typeface="Arial" panose="020B0604020202020204" pitchFamily="34" charset="0"/>
              <a:buChar char="•"/>
            </a:pPr>
            <a:r>
              <a:rPr lang="en-US" altLang="zh-CN" dirty="0">
                <a:latin typeface="Arial" panose="020B0604020202020204" pitchFamily="34" charset="0"/>
                <a:cs typeface="Arial" panose="020B0604020202020204" pitchFamily="34" charset="0"/>
              </a:rPr>
              <a:t>The three game screens switch randomly, but when the right button is pressed</a:t>
            </a:r>
            <a:endParaRPr lang="zh-CN" altLang="en-US" dirty="0">
              <a:latin typeface="Arial" panose="020B0604020202020204" pitchFamily="34" charset="0"/>
              <a:cs typeface="Arial" panose="020B0604020202020204" pitchFamily="34" charset="0"/>
            </a:endParaRPr>
          </a:p>
        </p:txBody>
      </p:sp>
      <p:grpSp>
        <p:nvGrpSpPr>
          <p:cNvPr id="36" name="组合 35">
            <a:extLst>
              <a:ext uri="{FF2B5EF4-FFF2-40B4-BE49-F238E27FC236}">
                <a16:creationId xmlns:a16="http://schemas.microsoft.com/office/drawing/2014/main" id="{9CE7472A-8B86-FD20-DC3A-24EBBC7C0EF0}"/>
              </a:ext>
            </a:extLst>
          </p:cNvPr>
          <p:cNvGrpSpPr/>
          <p:nvPr/>
        </p:nvGrpSpPr>
        <p:grpSpPr>
          <a:xfrm>
            <a:off x="1063351" y="4642472"/>
            <a:ext cx="385482" cy="369332"/>
            <a:chOff x="5952565" y="705021"/>
            <a:chExt cx="475129" cy="481460"/>
          </a:xfrm>
        </p:grpSpPr>
        <p:sp>
          <p:nvSpPr>
            <p:cNvPr id="37" name="椭圆 36" descr="1&#10;">
              <a:extLst>
                <a:ext uri="{FF2B5EF4-FFF2-40B4-BE49-F238E27FC236}">
                  <a16:creationId xmlns:a16="http://schemas.microsoft.com/office/drawing/2014/main" id="{34B0D6B8-C4F0-ECDD-E19C-D5407E75760E}"/>
                </a:ext>
              </a:extLst>
            </p:cNvPr>
            <p:cNvSpPr/>
            <p:nvPr/>
          </p:nvSpPr>
          <p:spPr>
            <a:xfrm>
              <a:off x="5952565" y="717176"/>
              <a:ext cx="475129" cy="467179"/>
            </a:xfrm>
            <a:prstGeom prst="ellipse">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136941C6-6439-3707-1B3D-23063F832BBE}"/>
                </a:ext>
              </a:extLst>
            </p:cNvPr>
            <p:cNvSpPr txBox="1"/>
            <p:nvPr/>
          </p:nvSpPr>
          <p:spPr>
            <a:xfrm>
              <a:off x="6001638" y="705021"/>
              <a:ext cx="367553" cy="481460"/>
            </a:xfrm>
            <a:prstGeom prst="rect">
              <a:avLst/>
            </a:prstGeom>
            <a:noFill/>
          </p:spPr>
          <p:txBody>
            <a:bodyPr wrap="square" rtlCol="0" anchor="ctr">
              <a:spAutoFit/>
            </a:bodyPr>
            <a:lstStyle/>
            <a:p>
              <a:pPr algn="ctr"/>
              <a:r>
                <a:rPr lang="en-US" altLang="zh-CN" b="1" dirty="0"/>
                <a:t>3</a:t>
              </a:r>
              <a:endParaRPr lang="zh-CN" altLang="en-US" b="1" dirty="0"/>
            </a:p>
          </p:txBody>
        </p:sp>
      </p:grpSp>
      <p:pic>
        <p:nvPicPr>
          <p:cNvPr id="39" name="图片 38" descr="文本&#10;&#10;描述已自动生成">
            <a:extLst>
              <a:ext uri="{FF2B5EF4-FFF2-40B4-BE49-F238E27FC236}">
                <a16:creationId xmlns:a16="http://schemas.microsoft.com/office/drawing/2014/main" id="{02A1582A-2C2B-4E96-77DD-C3AE177FEBE4}"/>
              </a:ext>
            </a:extLst>
          </p:cNvPr>
          <p:cNvPicPr>
            <a:picLocks noChangeAspect="1"/>
          </p:cNvPicPr>
          <p:nvPr/>
        </p:nvPicPr>
        <p:blipFill rotWithShape="1">
          <a:blip r:embed="rId6">
            <a:extLst>
              <a:ext uri="{28A0092B-C50C-407E-A947-70E740481C1C}">
                <a14:useLocalDpi xmlns:a14="http://schemas.microsoft.com/office/drawing/2010/main" val="0"/>
              </a:ext>
            </a:extLst>
          </a:blip>
          <a:srcRect l="11808" t="35176" r="69126" b="34618"/>
          <a:stretch/>
        </p:blipFill>
        <p:spPr>
          <a:xfrm>
            <a:off x="6304066" y="1676643"/>
            <a:ext cx="494906" cy="784102"/>
          </a:xfrm>
          <a:prstGeom prst="rect">
            <a:avLst/>
          </a:prstGeom>
          <a:ln w="28575">
            <a:solidFill>
              <a:schemeClr val="tx1"/>
            </a:solidFill>
          </a:ln>
        </p:spPr>
      </p:pic>
      <p:pic>
        <p:nvPicPr>
          <p:cNvPr id="40" name="图片 39" descr="文本&#10;&#10;描述已自动生成">
            <a:extLst>
              <a:ext uri="{FF2B5EF4-FFF2-40B4-BE49-F238E27FC236}">
                <a16:creationId xmlns:a16="http://schemas.microsoft.com/office/drawing/2014/main" id="{DE4F0FDB-BEE5-B786-2190-D44034E95F55}"/>
              </a:ext>
            </a:extLst>
          </p:cNvPr>
          <p:cNvPicPr>
            <a:picLocks noChangeAspect="1"/>
          </p:cNvPicPr>
          <p:nvPr/>
        </p:nvPicPr>
        <p:blipFill rotWithShape="1">
          <a:blip r:embed="rId6">
            <a:extLst>
              <a:ext uri="{28A0092B-C50C-407E-A947-70E740481C1C}">
                <a14:useLocalDpi xmlns:a14="http://schemas.microsoft.com/office/drawing/2010/main" val="0"/>
              </a:ext>
            </a:extLst>
          </a:blip>
          <a:srcRect l="11808" t="35176" r="69126" b="34618"/>
          <a:stretch/>
        </p:blipFill>
        <p:spPr>
          <a:xfrm>
            <a:off x="6947533" y="1676643"/>
            <a:ext cx="494906" cy="784102"/>
          </a:xfrm>
          <a:prstGeom prst="rect">
            <a:avLst/>
          </a:prstGeom>
          <a:ln w="28575">
            <a:solidFill>
              <a:schemeClr val="tx1"/>
            </a:solidFill>
          </a:ln>
        </p:spPr>
      </p:pic>
      <p:pic>
        <p:nvPicPr>
          <p:cNvPr id="41" name="图片 40" descr="文本&#10;&#10;描述已自动生成">
            <a:extLst>
              <a:ext uri="{FF2B5EF4-FFF2-40B4-BE49-F238E27FC236}">
                <a16:creationId xmlns:a16="http://schemas.microsoft.com/office/drawing/2014/main" id="{42DF066F-5815-C261-5C62-B4C25A0A97BC}"/>
              </a:ext>
            </a:extLst>
          </p:cNvPr>
          <p:cNvPicPr>
            <a:picLocks noChangeAspect="1"/>
          </p:cNvPicPr>
          <p:nvPr/>
        </p:nvPicPr>
        <p:blipFill rotWithShape="1">
          <a:blip r:embed="rId6">
            <a:extLst>
              <a:ext uri="{28A0092B-C50C-407E-A947-70E740481C1C}">
                <a14:useLocalDpi xmlns:a14="http://schemas.microsoft.com/office/drawing/2010/main" val="0"/>
              </a:ext>
            </a:extLst>
          </a:blip>
          <a:srcRect l="11808" t="35176" r="69126" b="34618"/>
          <a:stretch/>
        </p:blipFill>
        <p:spPr>
          <a:xfrm>
            <a:off x="9243857" y="1669718"/>
            <a:ext cx="494906" cy="784102"/>
          </a:xfrm>
          <a:prstGeom prst="rect">
            <a:avLst/>
          </a:prstGeom>
          <a:ln w="28575">
            <a:solidFill>
              <a:schemeClr val="tx1"/>
            </a:solidFill>
          </a:ln>
        </p:spPr>
      </p:pic>
      <p:pic>
        <p:nvPicPr>
          <p:cNvPr id="42" name="图片 41" descr="文本&#10;&#10;描述已自动生成">
            <a:extLst>
              <a:ext uri="{FF2B5EF4-FFF2-40B4-BE49-F238E27FC236}">
                <a16:creationId xmlns:a16="http://schemas.microsoft.com/office/drawing/2014/main" id="{442B99DB-A97D-F014-3D1A-A62B74980A88}"/>
              </a:ext>
            </a:extLst>
          </p:cNvPr>
          <p:cNvPicPr>
            <a:picLocks noChangeAspect="1"/>
          </p:cNvPicPr>
          <p:nvPr/>
        </p:nvPicPr>
        <p:blipFill rotWithShape="1">
          <a:blip r:embed="rId6">
            <a:extLst>
              <a:ext uri="{28A0092B-C50C-407E-A947-70E740481C1C}">
                <a14:useLocalDpi xmlns:a14="http://schemas.microsoft.com/office/drawing/2010/main" val="0"/>
              </a:ext>
            </a:extLst>
          </a:blip>
          <a:srcRect l="11808" t="35176" r="69126" b="34618"/>
          <a:stretch/>
        </p:blipFill>
        <p:spPr>
          <a:xfrm>
            <a:off x="9887324" y="1669718"/>
            <a:ext cx="494906" cy="784102"/>
          </a:xfrm>
          <a:prstGeom prst="rect">
            <a:avLst/>
          </a:prstGeom>
          <a:ln w="28575">
            <a:solidFill>
              <a:schemeClr val="tx1"/>
            </a:solidFill>
          </a:ln>
        </p:spPr>
      </p:pic>
      <p:sp>
        <p:nvSpPr>
          <p:cNvPr id="44" name="文本框 43">
            <a:extLst>
              <a:ext uri="{FF2B5EF4-FFF2-40B4-BE49-F238E27FC236}">
                <a16:creationId xmlns:a16="http://schemas.microsoft.com/office/drawing/2014/main" id="{28043442-38D4-A12C-8422-26C8E16FCD1C}"/>
              </a:ext>
            </a:extLst>
          </p:cNvPr>
          <p:cNvSpPr txBox="1"/>
          <p:nvPr/>
        </p:nvSpPr>
        <p:spPr>
          <a:xfrm>
            <a:off x="9067374" y="2585494"/>
            <a:ext cx="1512849" cy="369332"/>
          </a:xfrm>
          <a:prstGeom prst="rect">
            <a:avLst/>
          </a:prstGeom>
          <a:noFill/>
        </p:spPr>
        <p:txBody>
          <a:bodyPr wrap="square" rtlCol="0">
            <a:spAutoFit/>
          </a:bodyPr>
          <a:lstStyle/>
          <a:p>
            <a:pPr algn="ctr"/>
            <a:r>
              <a:rPr lang="en-US" altLang="zh-CN" dirty="0">
                <a:latin typeface="Arial" panose="020B0604020202020204" pitchFamily="34" charset="0"/>
                <a:cs typeface="Arial" panose="020B0604020202020204" pitchFamily="34" charset="0"/>
              </a:rPr>
              <a:t>Scoreboard</a:t>
            </a:r>
            <a:endParaRPr lang="zh-CN" altLang="en-US" dirty="0">
              <a:latin typeface="Arial" panose="020B0604020202020204" pitchFamily="34" charset="0"/>
              <a:cs typeface="Arial" panose="020B0604020202020204" pitchFamily="34" charset="0"/>
            </a:endParaRPr>
          </a:p>
        </p:txBody>
      </p:sp>
      <p:sp>
        <p:nvSpPr>
          <p:cNvPr id="45" name="文本框 44">
            <a:extLst>
              <a:ext uri="{FF2B5EF4-FFF2-40B4-BE49-F238E27FC236}">
                <a16:creationId xmlns:a16="http://schemas.microsoft.com/office/drawing/2014/main" id="{0CDB8DB1-AB28-AEB8-E274-2D231B61D796}"/>
              </a:ext>
            </a:extLst>
          </p:cNvPr>
          <p:cNvSpPr txBox="1"/>
          <p:nvPr/>
        </p:nvSpPr>
        <p:spPr>
          <a:xfrm>
            <a:off x="7241123" y="2737623"/>
            <a:ext cx="2061531" cy="646331"/>
          </a:xfrm>
          <a:prstGeom prst="rect">
            <a:avLst/>
          </a:prstGeom>
          <a:noFill/>
        </p:spPr>
        <p:txBody>
          <a:bodyPr wrap="square" rtlCol="0">
            <a:spAutoFit/>
          </a:bodyPr>
          <a:lstStyle/>
          <a:p>
            <a:pPr algn="ctr"/>
            <a:r>
              <a:rPr lang="en-US" altLang="zh-CN" dirty="0">
                <a:latin typeface="Arial" panose="020B0604020202020204" pitchFamily="34" charset="0"/>
                <a:cs typeface="Arial" panose="020B0604020202020204" pitchFamily="34" charset="0"/>
              </a:rPr>
              <a:t>Highest Score Recorder</a:t>
            </a:r>
            <a:endParaRPr lang="zh-CN" altLang="en-US" dirty="0">
              <a:latin typeface="Arial" panose="020B0604020202020204" pitchFamily="34" charset="0"/>
              <a:cs typeface="Arial" panose="020B0604020202020204" pitchFamily="34" charset="0"/>
            </a:endParaRPr>
          </a:p>
        </p:txBody>
      </p:sp>
      <p:sp>
        <p:nvSpPr>
          <p:cNvPr id="46" name="文本框 45">
            <a:extLst>
              <a:ext uri="{FF2B5EF4-FFF2-40B4-BE49-F238E27FC236}">
                <a16:creationId xmlns:a16="http://schemas.microsoft.com/office/drawing/2014/main" id="{B25DC7B1-880E-CE70-C15B-1CE342DCD698}"/>
              </a:ext>
            </a:extLst>
          </p:cNvPr>
          <p:cNvSpPr txBox="1"/>
          <p:nvPr/>
        </p:nvSpPr>
        <p:spPr>
          <a:xfrm>
            <a:off x="6413786" y="5552318"/>
            <a:ext cx="770371" cy="338554"/>
          </a:xfrm>
          <a:prstGeom prst="rect">
            <a:avLst/>
          </a:prstGeom>
          <a:noFill/>
          <a:ln w="19050">
            <a:solidFill>
              <a:schemeClr val="tx1"/>
            </a:solidFill>
          </a:ln>
        </p:spPr>
        <p:txBody>
          <a:bodyPr wrap="square" rtlCol="0">
            <a:spAutoFit/>
          </a:bodyPr>
          <a:lstStyle/>
          <a:p>
            <a:r>
              <a:rPr lang="en-US" altLang="zh-CN" sz="1600" dirty="0">
                <a:latin typeface="Arial" panose="020B0604020202020204" pitchFamily="34" charset="0"/>
                <a:cs typeface="Arial" panose="020B0604020202020204" pitchFamily="34" charset="0"/>
              </a:rPr>
              <a:t>Key_3</a:t>
            </a:r>
            <a:endParaRPr lang="zh-CN" altLang="en-US" sz="1600" dirty="0">
              <a:latin typeface="Arial" panose="020B0604020202020204" pitchFamily="34" charset="0"/>
              <a:cs typeface="Arial" panose="020B0604020202020204" pitchFamily="34" charset="0"/>
            </a:endParaRPr>
          </a:p>
        </p:txBody>
      </p:sp>
      <p:sp>
        <p:nvSpPr>
          <p:cNvPr id="47" name="文本框 46">
            <a:extLst>
              <a:ext uri="{FF2B5EF4-FFF2-40B4-BE49-F238E27FC236}">
                <a16:creationId xmlns:a16="http://schemas.microsoft.com/office/drawing/2014/main" id="{91D42D09-E134-B788-AEF7-18E813745C46}"/>
              </a:ext>
            </a:extLst>
          </p:cNvPr>
          <p:cNvSpPr txBox="1"/>
          <p:nvPr/>
        </p:nvSpPr>
        <p:spPr>
          <a:xfrm>
            <a:off x="9353577" y="5557854"/>
            <a:ext cx="770371" cy="338554"/>
          </a:xfrm>
          <a:prstGeom prst="rect">
            <a:avLst/>
          </a:prstGeom>
          <a:noFill/>
          <a:ln w="19050">
            <a:solidFill>
              <a:schemeClr val="tx1"/>
            </a:solidFill>
          </a:ln>
        </p:spPr>
        <p:txBody>
          <a:bodyPr wrap="square" rtlCol="0">
            <a:spAutoFit/>
          </a:bodyPr>
          <a:lstStyle/>
          <a:p>
            <a:r>
              <a:rPr lang="en-US" altLang="zh-CN" sz="1600" dirty="0">
                <a:latin typeface="Arial" panose="020B0604020202020204" pitchFamily="34" charset="0"/>
                <a:cs typeface="Arial" panose="020B0604020202020204" pitchFamily="34" charset="0"/>
              </a:rPr>
              <a:t>Key_1</a:t>
            </a:r>
            <a:endParaRPr lang="zh-CN" altLang="en-US" sz="1600" dirty="0">
              <a:latin typeface="Arial" panose="020B0604020202020204" pitchFamily="34" charset="0"/>
              <a:cs typeface="Arial" panose="020B0604020202020204" pitchFamily="34" charset="0"/>
            </a:endParaRPr>
          </a:p>
        </p:txBody>
      </p:sp>
      <p:sp>
        <p:nvSpPr>
          <p:cNvPr id="48" name="文本框 47">
            <a:extLst>
              <a:ext uri="{FF2B5EF4-FFF2-40B4-BE49-F238E27FC236}">
                <a16:creationId xmlns:a16="http://schemas.microsoft.com/office/drawing/2014/main" id="{90514349-C106-AB1D-B18C-036181D779D5}"/>
              </a:ext>
            </a:extLst>
          </p:cNvPr>
          <p:cNvSpPr txBox="1"/>
          <p:nvPr/>
        </p:nvSpPr>
        <p:spPr>
          <a:xfrm>
            <a:off x="7935478" y="5552318"/>
            <a:ext cx="770371" cy="338554"/>
          </a:xfrm>
          <a:prstGeom prst="rect">
            <a:avLst/>
          </a:prstGeom>
          <a:noFill/>
          <a:ln w="19050">
            <a:solidFill>
              <a:schemeClr val="tx1"/>
            </a:solidFill>
          </a:ln>
        </p:spPr>
        <p:txBody>
          <a:bodyPr wrap="square" rtlCol="0">
            <a:spAutoFit/>
          </a:bodyPr>
          <a:lstStyle/>
          <a:p>
            <a:r>
              <a:rPr lang="en-US" altLang="zh-CN" sz="1600" dirty="0">
                <a:latin typeface="Arial" panose="020B0604020202020204" pitchFamily="34" charset="0"/>
                <a:cs typeface="Arial" panose="020B0604020202020204" pitchFamily="34" charset="0"/>
              </a:rPr>
              <a:t>Key_2</a:t>
            </a:r>
            <a:endParaRPr lang="zh-CN" altLang="en-US" sz="1600" dirty="0">
              <a:latin typeface="Arial" panose="020B0604020202020204" pitchFamily="34" charset="0"/>
              <a:cs typeface="Arial" panose="020B0604020202020204" pitchFamily="34" charset="0"/>
            </a:endParaRPr>
          </a:p>
        </p:txBody>
      </p:sp>
      <p:cxnSp>
        <p:nvCxnSpPr>
          <p:cNvPr id="49" name="直接箭头连接符 48">
            <a:extLst>
              <a:ext uri="{FF2B5EF4-FFF2-40B4-BE49-F238E27FC236}">
                <a16:creationId xmlns:a16="http://schemas.microsoft.com/office/drawing/2014/main" id="{A6FC1CCF-5426-1F45-10ED-35A903741B6A}"/>
              </a:ext>
            </a:extLst>
          </p:cNvPr>
          <p:cNvCxnSpPr>
            <a:cxnSpLocks/>
          </p:cNvCxnSpPr>
          <p:nvPr/>
        </p:nvCxnSpPr>
        <p:spPr>
          <a:xfrm flipH="1">
            <a:off x="3775785" y="5398144"/>
            <a:ext cx="1518564"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2" name="文本框 51">
            <a:extLst>
              <a:ext uri="{FF2B5EF4-FFF2-40B4-BE49-F238E27FC236}">
                <a16:creationId xmlns:a16="http://schemas.microsoft.com/office/drawing/2014/main" id="{6D98438E-EAB6-C4F1-06ED-EAE74D804768}"/>
              </a:ext>
            </a:extLst>
          </p:cNvPr>
          <p:cNvSpPr txBox="1"/>
          <p:nvPr/>
        </p:nvSpPr>
        <p:spPr>
          <a:xfrm>
            <a:off x="3661555" y="5028812"/>
            <a:ext cx="1752938" cy="369332"/>
          </a:xfrm>
          <a:prstGeom prst="rect">
            <a:avLst/>
          </a:prstGeom>
          <a:noFill/>
        </p:spPr>
        <p:txBody>
          <a:bodyPr wrap="square" rtlCol="0">
            <a:spAutoFit/>
          </a:bodyPr>
          <a:lstStyle/>
          <a:p>
            <a:pPr algn="ctr"/>
            <a:r>
              <a:rPr lang="en-US" altLang="zh-CN" dirty="0">
                <a:latin typeface="Arial" panose="020B0604020202020204" pitchFamily="34" charset="0"/>
                <a:cs typeface="Arial" panose="020B0604020202020204" pitchFamily="34" charset="0"/>
              </a:rPr>
              <a:t>Game Over</a:t>
            </a:r>
            <a:endParaRPr lang="zh-CN" altLang="en-US" dirty="0">
              <a:latin typeface="Arial" panose="020B0604020202020204" pitchFamily="34" charset="0"/>
              <a:cs typeface="Arial" panose="020B0604020202020204" pitchFamily="34" charset="0"/>
            </a:endParaRPr>
          </a:p>
        </p:txBody>
      </p:sp>
      <p:sp>
        <p:nvSpPr>
          <p:cNvPr id="54" name="文本框 53">
            <a:extLst>
              <a:ext uri="{FF2B5EF4-FFF2-40B4-BE49-F238E27FC236}">
                <a16:creationId xmlns:a16="http://schemas.microsoft.com/office/drawing/2014/main" id="{5DFDF467-A148-712E-079B-3370F20B22FE}"/>
              </a:ext>
            </a:extLst>
          </p:cNvPr>
          <p:cNvSpPr txBox="1"/>
          <p:nvPr/>
        </p:nvSpPr>
        <p:spPr>
          <a:xfrm>
            <a:off x="3461143" y="5481740"/>
            <a:ext cx="2147848" cy="646331"/>
          </a:xfrm>
          <a:prstGeom prst="rect">
            <a:avLst/>
          </a:prstGeom>
          <a:noFill/>
        </p:spPr>
        <p:txBody>
          <a:bodyPr wrap="square" rtlCol="0">
            <a:spAutoFit/>
          </a:bodyPr>
          <a:lstStyle/>
          <a:p>
            <a:pPr marL="285750" indent="-285750" algn="ctr">
              <a:buFont typeface="Arial" panose="020B0604020202020204" pitchFamily="34" charset="0"/>
              <a:buChar char="•"/>
            </a:pPr>
            <a:r>
              <a:rPr lang="en-US" altLang="zh-CN" dirty="0">
                <a:latin typeface="Arial" panose="020B0604020202020204" pitchFamily="34" charset="0"/>
                <a:cs typeface="Arial" panose="020B0604020202020204" pitchFamily="34" charset="0"/>
              </a:rPr>
              <a:t>When the timer reaches 0</a:t>
            </a:r>
            <a:endParaRPr lang="zh-CN" altLang="en-US" dirty="0">
              <a:latin typeface="Arial" panose="020B0604020202020204" pitchFamily="34" charset="0"/>
              <a:cs typeface="Arial" panose="020B0604020202020204" pitchFamily="34" charset="0"/>
            </a:endParaRPr>
          </a:p>
        </p:txBody>
      </p:sp>
      <p:sp>
        <p:nvSpPr>
          <p:cNvPr id="55" name="文本框 54">
            <a:extLst>
              <a:ext uri="{FF2B5EF4-FFF2-40B4-BE49-F238E27FC236}">
                <a16:creationId xmlns:a16="http://schemas.microsoft.com/office/drawing/2014/main" id="{0ED422CD-5C9D-B491-5A18-23BA74E707D5}"/>
              </a:ext>
            </a:extLst>
          </p:cNvPr>
          <p:cNvSpPr txBox="1"/>
          <p:nvPr/>
        </p:nvSpPr>
        <p:spPr>
          <a:xfrm>
            <a:off x="6515412" y="5954341"/>
            <a:ext cx="3584792" cy="646331"/>
          </a:xfrm>
          <a:prstGeom prst="rect">
            <a:avLst/>
          </a:prstGeom>
          <a:noFill/>
        </p:spPr>
        <p:txBody>
          <a:bodyPr wrap="square" rtlCol="0">
            <a:spAutoFit/>
          </a:bodyPr>
          <a:lstStyle/>
          <a:p>
            <a:pPr marL="285750" indent="-285750" algn="ctr">
              <a:buFont typeface="Arial" panose="020B0604020202020204" pitchFamily="34" charset="0"/>
              <a:buChar char="•"/>
            </a:pPr>
            <a:r>
              <a:rPr lang="en-US" altLang="zh-CN" dirty="0">
                <a:latin typeface="Arial" panose="020B0604020202020204" pitchFamily="34" charset="0"/>
                <a:cs typeface="Arial" panose="020B0604020202020204" pitchFamily="34" charset="0"/>
              </a:rPr>
              <a:t>Press the corresponding button to add points</a:t>
            </a:r>
            <a:endParaRPr lang="zh-CN" altLang="en-US" dirty="0">
              <a:latin typeface="Arial" panose="020B0604020202020204" pitchFamily="34" charset="0"/>
              <a:cs typeface="Arial" panose="020B0604020202020204" pitchFamily="34" charset="0"/>
            </a:endParaRPr>
          </a:p>
        </p:txBody>
      </p:sp>
      <p:sp>
        <p:nvSpPr>
          <p:cNvPr id="56" name="文本框 55">
            <a:extLst>
              <a:ext uri="{FF2B5EF4-FFF2-40B4-BE49-F238E27FC236}">
                <a16:creationId xmlns:a16="http://schemas.microsoft.com/office/drawing/2014/main" id="{8AF0A3B2-B1EB-54D7-16C3-3473DC99F6B1}"/>
              </a:ext>
            </a:extLst>
          </p:cNvPr>
          <p:cNvSpPr txBox="1"/>
          <p:nvPr/>
        </p:nvSpPr>
        <p:spPr>
          <a:xfrm>
            <a:off x="1983299" y="5602992"/>
            <a:ext cx="1072548" cy="338554"/>
          </a:xfrm>
          <a:prstGeom prst="rect">
            <a:avLst/>
          </a:prstGeom>
          <a:noFill/>
          <a:ln w="19050">
            <a:solidFill>
              <a:schemeClr val="tx1"/>
            </a:solidFill>
          </a:ln>
        </p:spPr>
        <p:txBody>
          <a:bodyPr wrap="square" rtlCol="0">
            <a:spAutoFit/>
          </a:bodyPr>
          <a:lstStyle/>
          <a:p>
            <a:pPr algn="ctr"/>
            <a:r>
              <a:rPr lang="en-US" altLang="zh-CN" sz="1600" dirty="0">
                <a:latin typeface="Arial" panose="020B0604020202020204" pitchFamily="34" charset="0"/>
                <a:cs typeface="Arial" panose="020B0604020202020204" pitchFamily="34" charset="0"/>
              </a:rPr>
              <a:t>Switch_9</a:t>
            </a:r>
            <a:endParaRPr lang="zh-CN" altLang="en-US" sz="1600" dirty="0">
              <a:latin typeface="Arial" panose="020B0604020202020204" pitchFamily="34" charset="0"/>
              <a:cs typeface="Arial" panose="020B0604020202020204" pitchFamily="34" charset="0"/>
            </a:endParaRPr>
          </a:p>
        </p:txBody>
      </p:sp>
      <p:sp>
        <p:nvSpPr>
          <p:cNvPr id="57" name="文本框 56">
            <a:extLst>
              <a:ext uri="{FF2B5EF4-FFF2-40B4-BE49-F238E27FC236}">
                <a16:creationId xmlns:a16="http://schemas.microsoft.com/office/drawing/2014/main" id="{F2C1DA8C-0CEF-E578-21A1-B20C8B938343}"/>
              </a:ext>
            </a:extLst>
          </p:cNvPr>
          <p:cNvSpPr txBox="1"/>
          <p:nvPr/>
        </p:nvSpPr>
        <p:spPr>
          <a:xfrm>
            <a:off x="1218283" y="5932090"/>
            <a:ext cx="2368653" cy="646331"/>
          </a:xfrm>
          <a:prstGeom prst="rect">
            <a:avLst/>
          </a:prstGeom>
          <a:noFill/>
        </p:spPr>
        <p:txBody>
          <a:bodyPr wrap="square" rtlCol="0">
            <a:spAutoFit/>
          </a:bodyPr>
          <a:lstStyle/>
          <a:p>
            <a:pPr marL="285750" indent="-285750" algn="ctr">
              <a:buFont typeface="Arial" panose="020B0604020202020204" pitchFamily="34" charset="0"/>
              <a:buChar char="•"/>
            </a:pPr>
            <a:r>
              <a:rPr lang="en-US" altLang="zh-CN" dirty="0">
                <a:latin typeface="Arial" panose="020B0604020202020204" pitchFamily="34" charset="0"/>
                <a:cs typeface="Arial" panose="020B0604020202020204" pitchFamily="34" charset="0"/>
              </a:rPr>
              <a:t>Clear the highest record</a:t>
            </a:r>
            <a:endParaRPr lang="zh-CN" altLang="en-US" dirty="0">
              <a:latin typeface="Arial" panose="020B0604020202020204" pitchFamily="34" charset="0"/>
              <a:cs typeface="Arial" panose="020B0604020202020204" pitchFamily="34" charset="0"/>
            </a:endParaRPr>
          </a:p>
        </p:txBody>
      </p:sp>
      <p:cxnSp>
        <p:nvCxnSpPr>
          <p:cNvPr id="58" name="直接箭头连接符 57">
            <a:extLst>
              <a:ext uri="{FF2B5EF4-FFF2-40B4-BE49-F238E27FC236}">
                <a16:creationId xmlns:a16="http://schemas.microsoft.com/office/drawing/2014/main" id="{3B9DB0C4-8F3C-88C5-87C8-6238B17DE2CF}"/>
              </a:ext>
            </a:extLst>
          </p:cNvPr>
          <p:cNvCxnSpPr>
            <a:cxnSpLocks/>
          </p:cNvCxnSpPr>
          <p:nvPr/>
        </p:nvCxnSpPr>
        <p:spPr>
          <a:xfrm flipV="1">
            <a:off x="2487298" y="4166080"/>
            <a:ext cx="0" cy="661058"/>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pic>
        <p:nvPicPr>
          <p:cNvPr id="77" name="音频 76">
            <a:hlinkClick r:id="" action="ppaction://media"/>
            <a:extLst>
              <a:ext uri="{FF2B5EF4-FFF2-40B4-BE49-F238E27FC236}">
                <a16:creationId xmlns:a16="http://schemas.microsoft.com/office/drawing/2014/main" id="{551CE037-877E-5214-91C2-FF55EE34C4C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588673703"/>
      </p:ext>
    </p:extLst>
  </p:cSld>
  <p:clrMapOvr>
    <a:masterClrMapping/>
  </p:clrMapOvr>
  <mc:AlternateContent xmlns:mc="http://schemas.openxmlformats.org/markup-compatibility/2006" xmlns:p14="http://schemas.microsoft.com/office/powerpoint/2010/main">
    <mc:Choice Requires="p14">
      <p:transition spd="slow" p14:dur="2000" advTm="71977"/>
    </mc:Choice>
    <mc:Fallback xmlns="">
      <p:transition spd="slow" advTm="71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标题 1">
            <a:extLst>
              <a:ext uri="{FF2B5EF4-FFF2-40B4-BE49-F238E27FC236}">
                <a16:creationId xmlns:a16="http://schemas.microsoft.com/office/drawing/2014/main" id="{0C7F31C5-6F30-8F67-EB44-4CDD14266903}"/>
              </a:ext>
            </a:extLst>
          </p:cNvPr>
          <p:cNvSpPr>
            <a:spLocks noGrp="1"/>
          </p:cNvSpPr>
          <p:nvPr>
            <p:ph type="title"/>
          </p:nvPr>
        </p:nvSpPr>
        <p:spPr>
          <a:xfrm>
            <a:off x="643467" y="321734"/>
            <a:ext cx="10905066" cy="1135737"/>
          </a:xfrm>
        </p:spPr>
        <p:txBody>
          <a:bodyPr>
            <a:normAutofit/>
          </a:bodyPr>
          <a:lstStyle/>
          <a:p>
            <a:r>
              <a:rPr lang="en-US" altLang="zh-CN" sz="3600" b="1">
                <a:latin typeface="Arial" panose="020B0604020202020204" pitchFamily="34" charset="0"/>
                <a:cs typeface="Arial" panose="020B0604020202020204" pitchFamily="34" charset="0"/>
              </a:rPr>
              <a:t>Testing &amp; Result</a:t>
            </a:r>
            <a:endParaRPr lang="zh-CN" altLang="en-US" sz="3600" b="1"/>
          </a:p>
        </p:txBody>
      </p:sp>
      <p:pic>
        <p:nvPicPr>
          <p:cNvPr id="8" name="Test1">
            <a:hlinkClick r:id="" action="ppaction://media"/>
            <a:extLst>
              <a:ext uri="{FF2B5EF4-FFF2-40B4-BE49-F238E27FC236}">
                <a16:creationId xmlns:a16="http://schemas.microsoft.com/office/drawing/2014/main" id="{FB8E3F66-FA70-1D54-EB4A-C813078E21D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7"/>
          <a:stretch>
            <a:fillRect/>
          </a:stretch>
        </p:blipFill>
        <p:spPr>
          <a:xfrm>
            <a:off x="4032909" y="1670241"/>
            <a:ext cx="6756746" cy="3799834"/>
          </a:xfrm>
        </p:spPr>
      </p:pic>
      <p:grpSp>
        <p:nvGrpSpPr>
          <p:cNvPr id="14" name="Group 13">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5" name="Isosceles Triangle 14">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9" name="Rectangle 18">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Isosceles Triangle 19">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7" name="音频 6">
            <a:hlinkClick r:id="" action="ppaction://media"/>
            <a:extLst>
              <a:ext uri="{FF2B5EF4-FFF2-40B4-BE49-F238E27FC236}">
                <a16:creationId xmlns:a16="http://schemas.microsoft.com/office/drawing/2014/main" id="{40D1E704-2449-9B92-9E03-A90B5D15BD2E}"/>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88738" y="6154738"/>
            <a:ext cx="487362" cy="487362"/>
          </a:xfrm>
          <a:prstGeom prst="rect">
            <a:avLst/>
          </a:prstGeom>
        </p:spPr>
      </p:pic>
      <p:sp>
        <p:nvSpPr>
          <p:cNvPr id="17" name="文本框 16">
            <a:extLst>
              <a:ext uri="{FF2B5EF4-FFF2-40B4-BE49-F238E27FC236}">
                <a16:creationId xmlns:a16="http://schemas.microsoft.com/office/drawing/2014/main" id="{A8EB3460-0D95-5ECF-DA01-68AE50E90404}"/>
              </a:ext>
            </a:extLst>
          </p:cNvPr>
          <p:cNvSpPr txBox="1"/>
          <p:nvPr/>
        </p:nvSpPr>
        <p:spPr>
          <a:xfrm>
            <a:off x="670705" y="2951946"/>
            <a:ext cx="2890768" cy="954107"/>
          </a:xfrm>
          <a:prstGeom prst="rect">
            <a:avLst/>
          </a:prstGeom>
          <a:noFill/>
        </p:spPr>
        <p:txBody>
          <a:bodyPr wrap="square" rtlCol="0">
            <a:spAutoFit/>
          </a:bodyPr>
          <a:lstStyle/>
          <a:p>
            <a:pPr algn="ctr"/>
            <a:r>
              <a:rPr lang="en-US" altLang="zh-CN" sz="2800" b="1" dirty="0">
                <a:latin typeface="Arial" panose="020B0604020202020204" pitchFamily="34" charset="0"/>
                <a:cs typeface="Arial" panose="020B0604020202020204" pitchFamily="34" charset="0"/>
              </a:rPr>
              <a:t>Scored </a:t>
            </a:r>
            <a:r>
              <a:rPr lang="en-US" altLang="zh-CN" sz="2800" b="1" dirty="0">
                <a:solidFill>
                  <a:srgbClr val="FF0000"/>
                </a:solidFill>
                <a:latin typeface="Arial" panose="020B0604020202020204" pitchFamily="34" charset="0"/>
                <a:cs typeface="Arial" panose="020B0604020202020204" pitchFamily="34" charset="0"/>
              </a:rPr>
              <a:t>8</a:t>
            </a:r>
            <a:r>
              <a:rPr lang="en-US" altLang="zh-CN" sz="2800" b="1" dirty="0">
                <a:latin typeface="Arial" panose="020B0604020202020204" pitchFamily="34" charset="0"/>
                <a:cs typeface="Arial" panose="020B0604020202020204" pitchFamily="34" charset="0"/>
              </a:rPr>
              <a:t> points in 15 seconds !</a:t>
            </a:r>
            <a:endParaRPr lang="zh-CN" altLang="en-US" sz="28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0977492"/>
      </p:ext>
    </p:extLst>
  </p:cSld>
  <p:clrMapOvr>
    <a:masterClrMapping/>
  </p:clrMapOvr>
  <mc:AlternateContent xmlns:mc="http://schemas.openxmlformats.org/markup-compatibility/2006" xmlns:p14="http://schemas.microsoft.com/office/powerpoint/2010/main">
    <mc:Choice Requires="p14">
      <p:transition spd="slow" p14:dur="2000" advTm="4359"/>
    </mc:Choice>
    <mc:Fallback xmlns="">
      <p:transition spd="slow" advTm="4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556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7"/>
                </p:tgtEl>
              </p:cMediaNode>
            </p:audio>
            <p:video>
              <p:cMediaNode vol="80000">
                <p:cTn id="12" fill="hold" display="0">
                  <p:stCondLst>
                    <p:cond delay="indefinite"/>
                  </p:stCondLst>
                </p:cTn>
                <p:tgtEl>
                  <p:spTgt spid="8"/>
                </p:tgtEl>
              </p:cMediaNode>
            </p:video>
            <p:seq concurrent="1" nextAc="seek">
              <p:cTn id="13" restart="whenNotActive" fill="hold" evtFilter="cancelBubble" nodeType="interactiveSeq">
                <p:stCondLst>
                  <p:cond evt="onClick" delay="0">
                    <p:tgtEl>
                      <p:spTgt spid="8"/>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Test2">
            <a:hlinkClick r:id="" action="ppaction://media"/>
            <a:extLst>
              <a:ext uri="{FF2B5EF4-FFF2-40B4-BE49-F238E27FC236}">
                <a16:creationId xmlns:a16="http://schemas.microsoft.com/office/drawing/2014/main" id="{6C5018AB-67F0-F8F6-B18A-FBE53B56DC8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114800" y="1408771"/>
            <a:ext cx="6568184" cy="4040457"/>
          </a:xfrm>
        </p:spPr>
      </p:pic>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文本框 10">
            <a:extLst>
              <a:ext uri="{FF2B5EF4-FFF2-40B4-BE49-F238E27FC236}">
                <a16:creationId xmlns:a16="http://schemas.microsoft.com/office/drawing/2014/main" id="{F682A9A9-458F-DA06-6711-32C61B5FAAB1}"/>
              </a:ext>
            </a:extLst>
          </p:cNvPr>
          <p:cNvSpPr txBox="1"/>
          <p:nvPr/>
        </p:nvSpPr>
        <p:spPr>
          <a:xfrm>
            <a:off x="360342" y="2338018"/>
            <a:ext cx="3685831" cy="1815882"/>
          </a:xfrm>
          <a:prstGeom prst="rect">
            <a:avLst/>
          </a:prstGeom>
          <a:noFill/>
        </p:spPr>
        <p:txBody>
          <a:bodyPr wrap="square" rtlCol="0">
            <a:spAutoFit/>
          </a:bodyPr>
          <a:lstStyle/>
          <a:p>
            <a:pPr algn="ctr"/>
            <a:r>
              <a:rPr lang="en-US" altLang="zh-CN" sz="2800" b="1" dirty="0">
                <a:latin typeface="Arial" panose="020B0604020202020204" pitchFamily="34" charset="0"/>
                <a:cs typeface="Arial" panose="020B0604020202020204" pitchFamily="34" charset="0"/>
              </a:rPr>
              <a:t>Play again and try to </a:t>
            </a:r>
            <a:r>
              <a:rPr lang="en-US" altLang="zh-CN" sz="2800" b="1" dirty="0">
                <a:solidFill>
                  <a:srgbClr val="FF0000"/>
                </a:solidFill>
                <a:latin typeface="Arial" panose="020B0604020202020204" pitchFamily="34" charset="0"/>
                <a:cs typeface="Arial" panose="020B0604020202020204" pitchFamily="34" charset="0"/>
              </a:rPr>
              <a:t>refresh</a:t>
            </a:r>
            <a:r>
              <a:rPr lang="en-US" altLang="zh-CN" sz="2800" b="1" dirty="0">
                <a:latin typeface="Arial" panose="020B0604020202020204" pitchFamily="34" charset="0"/>
                <a:cs typeface="Arial" panose="020B0604020202020204" pitchFamily="34" charset="0"/>
              </a:rPr>
              <a:t> the highest record and </a:t>
            </a:r>
            <a:r>
              <a:rPr lang="en-US" altLang="zh-CN" sz="2800" b="1" dirty="0">
                <a:solidFill>
                  <a:srgbClr val="FF0000"/>
                </a:solidFill>
                <a:latin typeface="Arial" panose="020B0604020202020204" pitchFamily="34" charset="0"/>
                <a:cs typeface="Arial" panose="020B0604020202020204" pitchFamily="34" charset="0"/>
              </a:rPr>
              <a:t>clear</a:t>
            </a:r>
            <a:r>
              <a:rPr lang="en-US" altLang="zh-CN" sz="2800" b="1" dirty="0">
                <a:latin typeface="Arial" panose="020B0604020202020204" pitchFamily="34" charset="0"/>
                <a:cs typeface="Arial" panose="020B0604020202020204" pitchFamily="34" charset="0"/>
              </a:rPr>
              <a:t> the highest record</a:t>
            </a:r>
            <a:endParaRPr lang="zh-CN" altLang="en-US" sz="2800" b="1" dirty="0">
              <a:latin typeface="Arial" panose="020B0604020202020204" pitchFamily="34" charset="0"/>
              <a:cs typeface="Arial" panose="020B0604020202020204" pitchFamily="34" charset="0"/>
            </a:endParaRPr>
          </a:p>
        </p:txBody>
      </p:sp>
      <p:sp>
        <p:nvSpPr>
          <p:cNvPr id="15" name="文本框 14">
            <a:extLst>
              <a:ext uri="{FF2B5EF4-FFF2-40B4-BE49-F238E27FC236}">
                <a16:creationId xmlns:a16="http://schemas.microsoft.com/office/drawing/2014/main" id="{25630824-D718-17BF-F798-2E13D7D2A2D9}"/>
              </a:ext>
            </a:extLst>
          </p:cNvPr>
          <p:cNvSpPr txBox="1"/>
          <p:nvPr/>
        </p:nvSpPr>
        <p:spPr>
          <a:xfrm rot="1137501">
            <a:off x="1367794" y="4997048"/>
            <a:ext cx="3266800" cy="707886"/>
          </a:xfrm>
          <a:prstGeom prst="rect">
            <a:avLst/>
          </a:prstGeom>
          <a:noFill/>
        </p:spPr>
        <p:txBody>
          <a:bodyPr wrap="square" rtlCol="0">
            <a:spAutoFit/>
          </a:bodyPr>
          <a:lstStyle/>
          <a:p>
            <a:pPr algn="ctr"/>
            <a:r>
              <a:rPr lang="en-US" altLang="zh-CN" sz="4000" b="1" dirty="0">
                <a:latin typeface="Arial" panose="020B0604020202020204" pitchFamily="34" charset="0"/>
                <a:cs typeface="Arial" panose="020B0604020202020204" pitchFamily="34" charset="0"/>
              </a:rPr>
              <a:t>22 points !</a:t>
            </a:r>
            <a:endParaRPr lang="zh-CN" altLang="en-US" sz="4000" b="1" dirty="0">
              <a:latin typeface="Arial" panose="020B0604020202020204" pitchFamily="34" charset="0"/>
              <a:cs typeface="Arial" panose="020B0604020202020204" pitchFamily="34" charset="0"/>
            </a:endParaRPr>
          </a:p>
        </p:txBody>
      </p:sp>
      <p:sp>
        <p:nvSpPr>
          <p:cNvPr id="17" name="文本框 16">
            <a:extLst>
              <a:ext uri="{FF2B5EF4-FFF2-40B4-BE49-F238E27FC236}">
                <a16:creationId xmlns:a16="http://schemas.microsoft.com/office/drawing/2014/main" id="{21D8ECB3-54F3-2FAD-441C-0DCFAC0A827D}"/>
              </a:ext>
            </a:extLst>
          </p:cNvPr>
          <p:cNvSpPr txBox="1"/>
          <p:nvPr/>
        </p:nvSpPr>
        <p:spPr>
          <a:xfrm>
            <a:off x="5235797" y="5449228"/>
            <a:ext cx="4326190" cy="707886"/>
          </a:xfrm>
          <a:prstGeom prst="rect">
            <a:avLst/>
          </a:prstGeom>
          <a:noFill/>
        </p:spPr>
        <p:txBody>
          <a:bodyPr wrap="square" rtlCol="0">
            <a:spAutoFit/>
          </a:bodyPr>
          <a:lstStyle/>
          <a:p>
            <a:pPr algn="ctr"/>
            <a:r>
              <a:rPr lang="en-US" altLang="zh-CN" sz="4000" b="1" dirty="0">
                <a:latin typeface="Arial" panose="020B0604020202020204" pitchFamily="34" charset="0"/>
                <a:cs typeface="Arial" panose="020B0604020202020204" pitchFamily="34" charset="0"/>
              </a:rPr>
              <a:t>Try to beat me !!!</a:t>
            </a:r>
            <a:endParaRPr lang="zh-CN" altLang="en-US" sz="4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78096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6D6306C-ED4F-4AAE-B4A5-EEA6AFAD72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标题 1">
            <a:extLst>
              <a:ext uri="{FF2B5EF4-FFF2-40B4-BE49-F238E27FC236}">
                <a16:creationId xmlns:a16="http://schemas.microsoft.com/office/drawing/2014/main" id="{F0C04D3E-3B9F-4DD6-F71E-8A2E4903607D}"/>
              </a:ext>
            </a:extLst>
          </p:cNvPr>
          <p:cNvSpPr>
            <a:spLocks noGrp="1"/>
          </p:cNvSpPr>
          <p:nvPr>
            <p:ph type="title"/>
          </p:nvPr>
        </p:nvSpPr>
        <p:spPr>
          <a:xfrm>
            <a:off x="2360342" y="434824"/>
            <a:ext cx="7471316" cy="972234"/>
          </a:xfrm>
        </p:spPr>
        <p:txBody>
          <a:bodyPr anchor="ctr">
            <a:normAutofit/>
          </a:bodyPr>
          <a:lstStyle/>
          <a:p>
            <a:pPr algn="ctr"/>
            <a:r>
              <a:rPr lang="en-US" altLang="zh-CN" sz="4800" b="1" dirty="0">
                <a:latin typeface="Arial" panose="020B0604020202020204" pitchFamily="34" charset="0"/>
                <a:cs typeface="Arial" panose="020B0604020202020204" pitchFamily="34" charset="0"/>
              </a:rPr>
              <a:t>Conclusion</a:t>
            </a:r>
            <a:endParaRPr lang="zh-CN" altLang="en-US" sz="4800" b="1" dirty="0">
              <a:latin typeface="Arial" panose="020B0604020202020204" pitchFamily="34" charset="0"/>
              <a:cs typeface="Arial" panose="020B0604020202020204" pitchFamily="34" charset="0"/>
            </a:endParaRPr>
          </a:p>
        </p:txBody>
      </p:sp>
      <p:sp>
        <p:nvSpPr>
          <p:cNvPr id="13" name="Rectangle 12">
            <a:extLst>
              <a:ext uri="{FF2B5EF4-FFF2-40B4-BE49-F238E27FC236}">
                <a16:creationId xmlns:a16="http://schemas.microsoft.com/office/drawing/2014/main" id="{0EC5361D-F897-4856-B945-0455A365E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4508C0C5-2268-42B5-B3C8-4D0899E05F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141ACBDB-38F8-4B34-8183-BD95B4E55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DE00DB52-3455-4E2F-867B-A6D0516E17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内容占位符 2">
            <a:extLst>
              <a:ext uri="{FF2B5EF4-FFF2-40B4-BE49-F238E27FC236}">
                <a16:creationId xmlns:a16="http://schemas.microsoft.com/office/drawing/2014/main" id="{C81138FD-099B-A24F-FAA8-1E38D28D1073}"/>
              </a:ext>
            </a:extLst>
          </p:cNvPr>
          <p:cNvSpPr>
            <a:spLocks noGrp="1"/>
          </p:cNvSpPr>
          <p:nvPr>
            <p:ph idx="1"/>
          </p:nvPr>
        </p:nvSpPr>
        <p:spPr>
          <a:xfrm>
            <a:off x="2109106" y="1480838"/>
            <a:ext cx="7973787" cy="4402488"/>
          </a:xfrm>
        </p:spPr>
        <p:txBody>
          <a:bodyPr>
            <a:normAutofit fontScale="85000" lnSpcReduction="20000"/>
          </a:bodyPr>
          <a:lstStyle/>
          <a:p>
            <a:r>
              <a:rPr lang="en-US" altLang="zh-CN" sz="2400" dirty="0">
                <a:latin typeface="Arial" panose="020B0604020202020204" pitchFamily="34" charset="0"/>
                <a:cs typeface="Arial" panose="020B0604020202020204" pitchFamily="34" charset="0"/>
              </a:rPr>
              <a:t>Two State Machine</a:t>
            </a:r>
          </a:p>
          <a:p>
            <a:pPr marL="0" indent="0">
              <a:buNone/>
            </a:pPr>
            <a:r>
              <a:rPr kumimoji="0" lang="en-US" altLang="zh-CN" sz="19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 Game state machines </a:t>
            </a:r>
            <a:endParaRPr lang="en-US" altLang="zh-CN" sz="1900" dirty="0">
              <a:latin typeface="Arial" panose="020B0604020202020204" pitchFamily="34" charset="0"/>
              <a:cs typeface="Arial" panose="020B0604020202020204" pitchFamily="34" charset="0"/>
            </a:endParaRPr>
          </a:p>
          <a:p>
            <a:pPr marL="0" indent="0">
              <a:buNone/>
            </a:pPr>
            <a:r>
              <a:rPr kumimoji="0" lang="en-US" altLang="zh-CN" sz="19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 Color state machines </a:t>
            </a:r>
          </a:p>
          <a:p>
            <a:pPr marL="0" indent="0">
              <a:buNone/>
            </a:pPr>
            <a:endParaRPr lang="en-US" altLang="zh-CN" sz="2400" dirty="0">
              <a:latin typeface="Arial" panose="020B0604020202020204" pitchFamily="34" charset="0"/>
              <a:cs typeface="Arial" panose="020B0604020202020204" pitchFamily="34" charset="0"/>
            </a:endParaRPr>
          </a:p>
          <a:p>
            <a:r>
              <a:rPr lang="en-US" altLang="zh-CN" sz="2400" dirty="0">
                <a:latin typeface="Arial" panose="020B0604020202020204" pitchFamily="34" charset="0"/>
                <a:cs typeface="Arial" panose="020B0604020202020204" pitchFamily="34" charset="0"/>
              </a:rPr>
              <a:t>Countdown Timer module – 1 second</a:t>
            </a:r>
          </a:p>
          <a:p>
            <a:pPr marL="0" indent="0">
              <a:buNone/>
            </a:pPr>
            <a:r>
              <a:rPr kumimoji="0" lang="en-US" altLang="zh-CN" sz="1800" b="0" i="0" u="none" strike="noStrike" kern="1200" cap="none" spc="0" normalizeH="0" baseline="0" noProof="0" dirty="0">
                <a:ln>
                  <a:noFill/>
                </a:ln>
                <a:solidFill>
                  <a:prstClr val="black"/>
                </a:solidFill>
                <a:effectLst/>
                <a:uLnTx/>
                <a:uFillTx/>
                <a:latin typeface="Arial" panose="020B0604020202020204" pitchFamily="34" charset="0"/>
                <a:ea typeface="等线" panose="02010600030101010101" pitchFamily="2" charset="-122"/>
                <a:cs typeface="Arial" panose="020B0604020202020204" pitchFamily="34" charset="0"/>
              </a:rPr>
              <a:t>   - Countdown in seconds via clock</a:t>
            </a:r>
            <a:endParaRPr lang="en-US" altLang="zh-CN" sz="2400" dirty="0">
              <a:latin typeface="Arial" panose="020B0604020202020204" pitchFamily="34" charset="0"/>
              <a:cs typeface="Arial" panose="020B0604020202020204" pitchFamily="34" charset="0"/>
            </a:endParaRPr>
          </a:p>
          <a:p>
            <a:endParaRPr lang="en-US" altLang="zh-CN" sz="2400" dirty="0">
              <a:latin typeface="Arial" panose="020B0604020202020204" pitchFamily="34" charset="0"/>
              <a:cs typeface="Arial" panose="020B0604020202020204" pitchFamily="34" charset="0"/>
            </a:endParaRPr>
          </a:p>
          <a:p>
            <a:r>
              <a:rPr lang="en-US" altLang="zh-CN" sz="2400" dirty="0">
                <a:latin typeface="Arial" panose="020B0604020202020204" pitchFamily="34" charset="0"/>
                <a:cs typeface="Arial" panose="020B0604020202020204" pitchFamily="34" charset="0"/>
              </a:rPr>
              <a:t>Score module</a:t>
            </a:r>
          </a:p>
          <a:p>
            <a:pPr marL="0" indent="0">
              <a:buNone/>
            </a:pPr>
            <a:r>
              <a:rPr lang="en-US" altLang="zh-CN" sz="2400" dirty="0">
                <a:latin typeface="Arial" panose="020B0604020202020204" pitchFamily="34" charset="0"/>
                <a:cs typeface="Arial" panose="020B0604020202020204" pitchFamily="34" charset="0"/>
              </a:rPr>
              <a:t>  </a:t>
            </a:r>
            <a:r>
              <a:rPr lang="en-US" altLang="zh-CN" sz="1800" dirty="0">
                <a:latin typeface="Arial" panose="020B0604020202020204" pitchFamily="34" charset="0"/>
                <a:cs typeface="Arial" panose="020B0604020202020204" pitchFamily="34" charset="0"/>
              </a:rPr>
              <a:t>- Ability to record scores</a:t>
            </a:r>
          </a:p>
          <a:p>
            <a:pPr marL="0" indent="0">
              <a:buNone/>
            </a:pPr>
            <a:r>
              <a:rPr lang="en-US" altLang="zh-CN" sz="1800" dirty="0">
                <a:latin typeface="Arial" panose="020B0604020202020204" pitchFamily="34" charset="0"/>
                <a:cs typeface="Arial" panose="020B0604020202020204" pitchFamily="34" charset="0"/>
              </a:rPr>
              <a:t>  </a:t>
            </a:r>
            <a:r>
              <a:rPr lang="en-US" altLang="zh-CN" sz="2400" dirty="0">
                <a:latin typeface="Arial" panose="020B0604020202020204" pitchFamily="34" charset="0"/>
                <a:cs typeface="Arial" panose="020B0604020202020204" pitchFamily="34" charset="0"/>
              </a:rPr>
              <a:t> </a:t>
            </a:r>
            <a:r>
              <a:rPr lang="en-US" altLang="zh-CN" sz="1800" dirty="0">
                <a:latin typeface="Arial" panose="020B0604020202020204" pitchFamily="34" charset="0"/>
                <a:cs typeface="Arial" panose="020B0604020202020204" pitchFamily="34" charset="0"/>
              </a:rPr>
              <a:t>- Ability to record Highest score</a:t>
            </a:r>
          </a:p>
          <a:p>
            <a:pPr marL="0" indent="0">
              <a:buNone/>
            </a:pPr>
            <a:endParaRPr lang="en-US" altLang="zh-CN" sz="2400" dirty="0">
              <a:latin typeface="Arial" panose="020B0604020202020204" pitchFamily="34" charset="0"/>
              <a:cs typeface="Arial" panose="020B0604020202020204" pitchFamily="34" charset="0"/>
            </a:endParaRPr>
          </a:p>
          <a:p>
            <a:r>
              <a:rPr lang="en-US" altLang="zh-CN" sz="2400" dirty="0">
                <a:latin typeface="Arial" panose="020B0604020202020204" pitchFamily="34" charset="0"/>
                <a:cs typeface="Arial" panose="020B0604020202020204" pitchFamily="34" charset="0"/>
              </a:rPr>
              <a:t>LT24 LCD module</a:t>
            </a:r>
          </a:p>
          <a:p>
            <a:pPr marL="0" indent="0">
              <a:buNone/>
            </a:pPr>
            <a:r>
              <a:rPr lang="en-US" altLang="zh-CN" sz="1800" dirty="0">
                <a:latin typeface="Arial" panose="020B0604020202020204" pitchFamily="34" charset="0"/>
                <a:cs typeface="Arial" panose="020B0604020202020204" pitchFamily="34" charset="0"/>
              </a:rPr>
              <a:t>  -The game graphics could be richer in</a:t>
            </a:r>
          </a:p>
        </p:txBody>
      </p:sp>
      <p:sp>
        <p:nvSpPr>
          <p:cNvPr id="21" name="Isosceles Triangle 20">
            <a:extLst>
              <a:ext uri="{FF2B5EF4-FFF2-40B4-BE49-F238E27FC236}">
                <a16:creationId xmlns:a16="http://schemas.microsoft.com/office/drawing/2014/main" id="{9E914C83-E0D8-4953-92D5-169D28CB43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Isosceles Triangle 22">
            <a:extLst>
              <a:ext uri="{FF2B5EF4-FFF2-40B4-BE49-F238E27FC236}">
                <a16:creationId xmlns:a16="http://schemas.microsoft.com/office/drawing/2014/main" id="{3512E083-F550-46AF-8490-767ECFD00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0" name="音频 19">
            <a:hlinkClick r:id="" action="ppaction://media"/>
            <a:extLst>
              <a:ext uri="{FF2B5EF4-FFF2-40B4-BE49-F238E27FC236}">
                <a16:creationId xmlns:a16="http://schemas.microsoft.com/office/drawing/2014/main" id="{2A4FF02C-4E3A-04FD-5CEC-77F11F66D07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311427567"/>
      </p:ext>
    </p:extLst>
  </p:cSld>
  <p:clrMapOvr>
    <a:masterClrMapping/>
  </p:clrMapOvr>
  <mc:AlternateContent xmlns:mc="http://schemas.openxmlformats.org/markup-compatibility/2006" xmlns:p14="http://schemas.microsoft.com/office/powerpoint/2010/main">
    <mc:Choice Requires="p14">
      <p:transition spd="slow" p14:dur="2000" advTm="36263"/>
    </mc:Choice>
    <mc:Fallback xmlns="">
      <p:transition spd="slow" advTm="36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C14C6D5-C295-4AE7-9EBC-A7D891451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8DE0E0C-D349-42F5-9A39-823BED9EB2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5671500" y="2376240"/>
            <a:ext cx="2105519" cy="210551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FFEC4229-734E-4FC2-B6A0-6DA9B8B1AD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036665" y="67603"/>
            <a:ext cx="6972591" cy="6826263"/>
          </a:xfrm>
          <a:custGeom>
            <a:avLst/>
            <a:gdLst>
              <a:gd name="connsiteX0" fmla="*/ 0 w 6972591"/>
              <a:gd name="connsiteY0" fmla="*/ 1976924 h 6826263"/>
              <a:gd name="connsiteX1" fmla="*/ 1976924 w 6972591"/>
              <a:gd name="connsiteY1" fmla="*/ 0 h 6826263"/>
              <a:gd name="connsiteX2" fmla="*/ 6972591 w 6972591"/>
              <a:gd name="connsiteY2" fmla="*/ 0 h 6826263"/>
              <a:gd name="connsiteX3" fmla="*/ 6972590 w 6972591"/>
              <a:gd name="connsiteY3" fmla="*/ 4703010 h 6826263"/>
              <a:gd name="connsiteX4" fmla="*/ 4849338 w 6972591"/>
              <a:gd name="connsiteY4" fmla="*/ 6826263 h 6826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72591" h="6826263">
                <a:moveTo>
                  <a:pt x="0" y="1976924"/>
                </a:moveTo>
                <a:lnTo>
                  <a:pt x="1976924" y="0"/>
                </a:lnTo>
                <a:lnTo>
                  <a:pt x="6972591" y="0"/>
                </a:lnTo>
                <a:lnTo>
                  <a:pt x="6972590" y="4703010"/>
                </a:lnTo>
                <a:lnTo>
                  <a:pt x="4849338" y="682626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Rectangle 14">
            <a:extLst>
              <a:ext uri="{FF2B5EF4-FFF2-40B4-BE49-F238E27FC236}">
                <a16:creationId xmlns:a16="http://schemas.microsoft.com/office/drawing/2014/main" id="{BC01FF70-2FFE-4A99-9E3F-9699B085CA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839100" y="1809291"/>
            <a:ext cx="3790670" cy="4214576"/>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FA8D7CA-01D6-49EC-955B-6E51F6FB6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38684" y="1316432"/>
            <a:ext cx="4225136" cy="422513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Freeform: Shape 18">
            <a:extLst>
              <a:ext uri="{FF2B5EF4-FFF2-40B4-BE49-F238E27FC236}">
                <a16:creationId xmlns:a16="http://schemas.microsoft.com/office/drawing/2014/main" id="{ADAA6A52-6F71-45C6-A3A3-8F41040919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563919" y="753376"/>
            <a:ext cx="5353835" cy="5353835"/>
          </a:xfrm>
          <a:custGeom>
            <a:avLst/>
            <a:gdLst>
              <a:gd name="connsiteX0" fmla="*/ 690506 w 5353835"/>
              <a:gd name="connsiteY0" fmla="*/ 5273742 h 5353835"/>
              <a:gd name="connsiteX1" fmla="*/ 4927602 w 5353835"/>
              <a:gd name="connsiteY1" fmla="*/ 5273742 h 5353835"/>
              <a:gd name="connsiteX2" fmla="*/ 4847509 w 5353835"/>
              <a:gd name="connsiteY2" fmla="*/ 5353835 h 5353835"/>
              <a:gd name="connsiteX3" fmla="*/ 770599 w 5353835"/>
              <a:gd name="connsiteY3" fmla="*/ 5353835 h 5353835"/>
              <a:gd name="connsiteX4" fmla="*/ 422575 w 5353835"/>
              <a:gd name="connsiteY4" fmla="*/ 80093 h 5353835"/>
              <a:gd name="connsiteX5" fmla="*/ 502668 w 5353835"/>
              <a:gd name="connsiteY5" fmla="*/ 0 h 5353835"/>
              <a:gd name="connsiteX6" fmla="*/ 5353835 w 5353835"/>
              <a:gd name="connsiteY6" fmla="*/ 0 h 5353835"/>
              <a:gd name="connsiteX7" fmla="*/ 5353835 w 5353835"/>
              <a:gd name="connsiteY7" fmla="*/ 4847509 h 5353835"/>
              <a:gd name="connsiteX8" fmla="*/ 5273742 w 5353835"/>
              <a:gd name="connsiteY8" fmla="*/ 4927602 h 5353835"/>
              <a:gd name="connsiteX9" fmla="*/ 5273742 w 5353835"/>
              <a:gd name="connsiteY9" fmla="*/ 80093 h 5353835"/>
              <a:gd name="connsiteX10" fmla="*/ 0 w 5353835"/>
              <a:gd name="connsiteY10" fmla="*/ 502667 h 5353835"/>
              <a:gd name="connsiteX11" fmla="*/ 80093 w 5353835"/>
              <a:gd name="connsiteY11" fmla="*/ 422574 h 5353835"/>
              <a:gd name="connsiteX12" fmla="*/ 80093 w 5353835"/>
              <a:gd name="connsiteY12" fmla="*/ 4663329 h 5353835"/>
              <a:gd name="connsiteX13" fmla="*/ 0 w 5353835"/>
              <a:gd name="connsiteY13" fmla="*/ 4583236 h 5353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353835" h="5353835">
                <a:moveTo>
                  <a:pt x="690506" y="5273742"/>
                </a:moveTo>
                <a:lnTo>
                  <a:pt x="4927602" y="5273742"/>
                </a:lnTo>
                <a:lnTo>
                  <a:pt x="4847509" y="5353835"/>
                </a:lnTo>
                <a:lnTo>
                  <a:pt x="770599" y="5353835"/>
                </a:lnTo>
                <a:close/>
                <a:moveTo>
                  <a:pt x="422575" y="80093"/>
                </a:moveTo>
                <a:lnTo>
                  <a:pt x="502668" y="0"/>
                </a:lnTo>
                <a:lnTo>
                  <a:pt x="5353835" y="0"/>
                </a:lnTo>
                <a:lnTo>
                  <a:pt x="5353835" y="4847509"/>
                </a:lnTo>
                <a:lnTo>
                  <a:pt x="5273742" y="4927602"/>
                </a:lnTo>
                <a:lnTo>
                  <a:pt x="5273742" y="80093"/>
                </a:lnTo>
                <a:close/>
                <a:moveTo>
                  <a:pt x="0" y="502667"/>
                </a:moveTo>
                <a:lnTo>
                  <a:pt x="80093" y="422574"/>
                </a:lnTo>
                <a:lnTo>
                  <a:pt x="80093" y="4663329"/>
                </a:lnTo>
                <a:lnTo>
                  <a:pt x="0" y="4583236"/>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 name="标题 1">
            <a:extLst>
              <a:ext uri="{FF2B5EF4-FFF2-40B4-BE49-F238E27FC236}">
                <a16:creationId xmlns:a16="http://schemas.microsoft.com/office/drawing/2014/main" id="{1594068B-689E-323F-8E0F-9F3D34105D31}"/>
              </a:ext>
            </a:extLst>
          </p:cNvPr>
          <p:cNvSpPr>
            <a:spLocks noGrp="1"/>
          </p:cNvSpPr>
          <p:nvPr>
            <p:ph type="title"/>
          </p:nvPr>
        </p:nvSpPr>
        <p:spPr>
          <a:xfrm>
            <a:off x="1116701" y="2452526"/>
            <a:ext cx="4248318" cy="1952947"/>
          </a:xfrm>
          <a:noFill/>
        </p:spPr>
        <p:txBody>
          <a:bodyPr vert="horz" lIns="91440" tIns="45720" rIns="91440" bIns="45720" rtlCol="0" anchor="ctr">
            <a:normAutofit/>
          </a:bodyPr>
          <a:lstStyle/>
          <a:p>
            <a:pPr algn="ctr"/>
            <a:r>
              <a:rPr lang="en-US" altLang="zh-CN" sz="5400" b="1" kern="1200">
                <a:solidFill>
                  <a:srgbClr val="080808"/>
                </a:solidFill>
                <a:latin typeface="Arial" panose="020B0604020202020204" pitchFamily="34" charset="0"/>
                <a:cs typeface="Arial" panose="020B0604020202020204" pitchFamily="34" charset="0"/>
              </a:rPr>
              <a:t>Thank you</a:t>
            </a:r>
          </a:p>
        </p:txBody>
      </p:sp>
      <p:sp>
        <p:nvSpPr>
          <p:cNvPr id="21" name="Isosceles Triangle 20">
            <a:extLst>
              <a:ext uri="{FF2B5EF4-FFF2-40B4-BE49-F238E27FC236}">
                <a16:creationId xmlns:a16="http://schemas.microsoft.com/office/drawing/2014/main" id="{DBD14339-4332-4769-B35F-FDA39761E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298702" y="-1"/>
            <a:ext cx="2158854" cy="107942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Rectangle 22">
            <a:extLst>
              <a:ext uri="{FF2B5EF4-FFF2-40B4-BE49-F238E27FC236}">
                <a16:creationId xmlns:a16="http://schemas.microsoft.com/office/drawing/2014/main" id="{24D2F742-54E7-4C62-98C5-F8990E2A01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869144" y="523673"/>
            <a:ext cx="1827638" cy="182763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A176DD56-124E-424A-869A-5281743F2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8624288" y="1584143"/>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2401BDF6-9398-44DA-B3E3-5E3E9D80AD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0934212" y="4355671"/>
            <a:ext cx="1981336" cy="2736866"/>
          </a:xfrm>
          <a:custGeom>
            <a:avLst/>
            <a:gdLst>
              <a:gd name="connsiteX0" fmla="*/ 0 w 1981336"/>
              <a:gd name="connsiteY0" fmla="*/ 0 h 2736866"/>
              <a:gd name="connsiteX1" fmla="*/ 1981336 w 1981336"/>
              <a:gd name="connsiteY1" fmla="*/ 1981336 h 2736866"/>
              <a:gd name="connsiteX2" fmla="*/ 1225806 w 1981336"/>
              <a:gd name="connsiteY2" fmla="*/ 2736866 h 2736866"/>
              <a:gd name="connsiteX3" fmla="*/ 0 w 1981336"/>
              <a:gd name="connsiteY3" fmla="*/ 2736866 h 2736866"/>
            </a:gdLst>
            <a:ahLst/>
            <a:cxnLst>
              <a:cxn ang="0">
                <a:pos x="connsiteX0" y="connsiteY0"/>
              </a:cxn>
              <a:cxn ang="0">
                <a:pos x="connsiteX1" y="connsiteY1"/>
              </a:cxn>
              <a:cxn ang="0">
                <a:pos x="connsiteX2" y="connsiteY2"/>
              </a:cxn>
              <a:cxn ang="0">
                <a:pos x="connsiteX3" y="connsiteY3"/>
              </a:cxn>
            </a:cxnLst>
            <a:rect l="l" t="t" r="r" b="b"/>
            <a:pathLst>
              <a:path w="1981336" h="2736866">
                <a:moveTo>
                  <a:pt x="0" y="0"/>
                </a:moveTo>
                <a:lnTo>
                  <a:pt x="1981336" y="1981336"/>
                </a:lnTo>
                <a:lnTo>
                  <a:pt x="1225806" y="2736866"/>
                </a:lnTo>
                <a:lnTo>
                  <a:pt x="0" y="2736866"/>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Isosceles Triangle 28">
            <a:extLst>
              <a:ext uri="{FF2B5EF4-FFF2-40B4-BE49-F238E27FC236}">
                <a16:creationId xmlns:a16="http://schemas.microsoft.com/office/drawing/2014/main" id="{90BDA9F5-1E5C-404B-9A6C-5D5C8E0D12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75436" y="3687690"/>
            <a:ext cx="6325510" cy="317030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音频 6">
            <a:hlinkClick r:id="" action="ppaction://media"/>
            <a:extLst>
              <a:ext uri="{FF2B5EF4-FFF2-40B4-BE49-F238E27FC236}">
                <a16:creationId xmlns:a16="http://schemas.microsoft.com/office/drawing/2014/main" id="{F18D611A-09E6-F6F4-E43C-F500B68BF7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673262657"/>
      </p:ext>
    </p:extLst>
  </p:cSld>
  <p:clrMapOvr>
    <a:masterClrMapping/>
  </p:clrMapOvr>
  <mc:AlternateContent xmlns:mc="http://schemas.openxmlformats.org/markup-compatibility/2006" xmlns:p14="http://schemas.microsoft.com/office/powerpoint/2010/main">
    <mc:Choice Requires="p14">
      <p:transition spd="slow" p14:dur="2000" advTm="1797"/>
    </mc:Choice>
    <mc:Fallback xmlns="">
      <p:transition spd="slow" advTm="17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a:extLst>
              <a:ext uri="{FF2B5EF4-FFF2-40B4-BE49-F238E27FC236}">
                <a16:creationId xmlns:a16="http://schemas.microsoft.com/office/drawing/2014/main" id="{47004A6A-3A07-CA5C-70D7-2A084975D7DC}"/>
              </a:ext>
            </a:extLst>
          </p:cNvPr>
          <p:cNvSpPr/>
          <p:nvPr/>
        </p:nvSpPr>
        <p:spPr>
          <a:xfrm>
            <a:off x="3052120" y="3069000"/>
            <a:ext cx="720000" cy="720000"/>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6AD65C71-3157-B594-1D1E-A01CE6FE0757}"/>
              </a:ext>
            </a:extLst>
          </p:cNvPr>
          <p:cNvSpPr/>
          <p:nvPr/>
        </p:nvSpPr>
        <p:spPr>
          <a:xfrm>
            <a:off x="5736000" y="3069000"/>
            <a:ext cx="720000" cy="720000"/>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D515E01A-2BDE-1A9E-FE19-5F9C285129F9}"/>
              </a:ext>
            </a:extLst>
          </p:cNvPr>
          <p:cNvSpPr/>
          <p:nvPr/>
        </p:nvSpPr>
        <p:spPr>
          <a:xfrm>
            <a:off x="8419880" y="1669379"/>
            <a:ext cx="720000" cy="720000"/>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7B8BF065-BE79-7A8C-B01E-5277615259FD}"/>
              </a:ext>
            </a:extLst>
          </p:cNvPr>
          <p:cNvSpPr txBox="1"/>
          <p:nvPr/>
        </p:nvSpPr>
        <p:spPr>
          <a:xfrm>
            <a:off x="3627545" y="2899723"/>
            <a:ext cx="1697820" cy="338554"/>
          </a:xfrm>
          <a:prstGeom prst="rect">
            <a:avLst/>
          </a:prstGeom>
          <a:noFill/>
        </p:spPr>
        <p:txBody>
          <a:bodyPr wrap="square" rtlCol="0">
            <a:spAutoFit/>
          </a:bodyPr>
          <a:lstStyle/>
          <a:p>
            <a:r>
              <a:rPr lang="en-US" altLang="zh-CN" sz="1600" dirty="0">
                <a:solidFill>
                  <a:srgbClr val="7030A0"/>
                </a:solidFill>
                <a:latin typeface="Arial" panose="020B0604020202020204" pitchFamily="34" charset="0"/>
                <a:cs typeface="Arial" panose="020B0604020202020204" pitchFamily="34" charset="0"/>
              </a:rPr>
              <a:t>cover_STATE</a:t>
            </a:r>
            <a:endParaRPr lang="zh-CN" altLang="en-US" sz="1600" dirty="0">
              <a:solidFill>
                <a:srgbClr val="7030A0"/>
              </a:solidFill>
              <a:latin typeface="Arial" panose="020B0604020202020204" pitchFamily="34" charset="0"/>
              <a:cs typeface="Arial" panose="020B0604020202020204" pitchFamily="34" charset="0"/>
            </a:endParaRPr>
          </a:p>
        </p:txBody>
      </p:sp>
      <p:sp>
        <p:nvSpPr>
          <p:cNvPr id="8" name="椭圆 7">
            <a:extLst>
              <a:ext uri="{FF2B5EF4-FFF2-40B4-BE49-F238E27FC236}">
                <a16:creationId xmlns:a16="http://schemas.microsoft.com/office/drawing/2014/main" id="{4376B32C-1DEA-86A3-C166-1BFAC01079AD}"/>
              </a:ext>
            </a:extLst>
          </p:cNvPr>
          <p:cNvSpPr/>
          <p:nvPr/>
        </p:nvSpPr>
        <p:spPr>
          <a:xfrm>
            <a:off x="8419880" y="4468621"/>
            <a:ext cx="720000" cy="720000"/>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4078E532-BF22-F109-D7E5-EDD1906D246B}"/>
              </a:ext>
            </a:extLst>
          </p:cNvPr>
          <p:cNvSpPr txBox="1"/>
          <p:nvPr/>
        </p:nvSpPr>
        <p:spPr>
          <a:xfrm>
            <a:off x="6332432" y="2899723"/>
            <a:ext cx="1532237" cy="338554"/>
          </a:xfrm>
          <a:prstGeom prst="rect">
            <a:avLst/>
          </a:prstGeom>
          <a:noFill/>
        </p:spPr>
        <p:txBody>
          <a:bodyPr wrap="square" rtlCol="0">
            <a:spAutoFit/>
          </a:bodyPr>
          <a:lstStyle/>
          <a:p>
            <a:r>
              <a:rPr lang="en-US" altLang="zh-CN" sz="1600" dirty="0">
                <a:solidFill>
                  <a:srgbClr val="7030A0"/>
                </a:solidFill>
                <a:latin typeface="Arial" panose="020B0604020202020204" pitchFamily="34" charset="0"/>
                <a:cs typeface="Arial" panose="020B0604020202020204" pitchFamily="34" charset="0"/>
              </a:rPr>
              <a:t>Red_STATE</a:t>
            </a:r>
            <a:endParaRPr lang="zh-CN" altLang="en-US" sz="1600" dirty="0">
              <a:solidFill>
                <a:srgbClr val="7030A0"/>
              </a:solidFill>
              <a:latin typeface="Arial" panose="020B0604020202020204" pitchFamily="34" charset="0"/>
              <a:cs typeface="Arial" panose="020B0604020202020204" pitchFamily="34" charset="0"/>
            </a:endParaRPr>
          </a:p>
        </p:txBody>
      </p:sp>
      <p:sp>
        <p:nvSpPr>
          <p:cNvPr id="11" name="文本框 10">
            <a:extLst>
              <a:ext uri="{FF2B5EF4-FFF2-40B4-BE49-F238E27FC236}">
                <a16:creationId xmlns:a16="http://schemas.microsoft.com/office/drawing/2014/main" id="{8C159E83-4A61-20E3-3EEC-7E5EF82F5CD9}"/>
              </a:ext>
            </a:extLst>
          </p:cNvPr>
          <p:cNvSpPr txBox="1"/>
          <p:nvPr/>
        </p:nvSpPr>
        <p:spPr>
          <a:xfrm>
            <a:off x="9032789" y="1500102"/>
            <a:ext cx="1532237" cy="338554"/>
          </a:xfrm>
          <a:prstGeom prst="rect">
            <a:avLst/>
          </a:prstGeom>
          <a:noFill/>
        </p:spPr>
        <p:txBody>
          <a:bodyPr wrap="square" rtlCol="0">
            <a:spAutoFit/>
          </a:bodyPr>
          <a:lstStyle/>
          <a:p>
            <a:r>
              <a:rPr lang="en-US" altLang="zh-CN" sz="1600" dirty="0">
                <a:solidFill>
                  <a:srgbClr val="7030A0"/>
                </a:solidFill>
                <a:latin typeface="Arial" panose="020B0604020202020204" pitchFamily="34" charset="0"/>
                <a:cs typeface="Arial" panose="020B0604020202020204" pitchFamily="34" charset="0"/>
              </a:rPr>
              <a:t>Green_STATE</a:t>
            </a:r>
            <a:endParaRPr lang="zh-CN" altLang="en-US" sz="1600" dirty="0">
              <a:solidFill>
                <a:srgbClr val="7030A0"/>
              </a:solidFill>
              <a:latin typeface="Arial" panose="020B0604020202020204" pitchFamily="34" charset="0"/>
              <a:cs typeface="Arial" panose="020B0604020202020204" pitchFamily="34" charset="0"/>
            </a:endParaRPr>
          </a:p>
        </p:txBody>
      </p:sp>
      <p:sp>
        <p:nvSpPr>
          <p:cNvPr id="12" name="文本框 11">
            <a:extLst>
              <a:ext uri="{FF2B5EF4-FFF2-40B4-BE49-F238E27FC236}">
                <a16:creationId xmlns:a16="http://schemas.microsoft.com/office/drawing/2014/main" id="{C4619EDC-D23D-6601-6EE8-3313A28B4954}"/>
              </a:ext>
            </a:extLst>
          </p:cNvPr>
          <p:cNvSpPr txBox="1"/>
          <p:nvPr/>
        </p:nvSpPr>
        <p:spPr>
          <a:xfrm>
            <a:off x="9032789" y="4299344"/>
            <a:ext cx="1532237" cy="338554"/>
          </a:xfrm>
          <a:prstGeom prst="rect">
            <a:avLst/>
          </a:prstGeom>
          <a:noFill/>
        </p:spPr>
        <p:txBody>
          <a:bodyPr wrap="square" rtlCol="0">
            <a:spAutoFit/>
          </a:bodyPr>
          <a:lstStyle/>
          <a:p>
            <a:r>
              <a:rPr lang="en-US" altLang="zh-CN" sz="1600" dirty="0">
                <a:solidFill>
                  <a:srgbClr val="7030A0"/>
                </a:solidFill>
                <a:latin typeface="Arial" panose="020B0604020202020204" pitchFamily="34" charset="0"/>
                <a:cs typeface="Arial" panose="020B0604020202020204" pitchFamily="34" charset="0"/>
              </a:rPr>
              <a:t>Blue_STATE</a:t>
            </a:r>
            <a:endParaRPr lang="zh-CN" altLang="en-US" sz="1600" dirty="0">
              <a:solidFill>
                <a:srgbClr val="7030A0"/>
              </a:solidFill>
              <a:latin typeface="Arial" panose="020B0604020202020204" pitchFamily="34" charset="0"/>
              <a:cs typeface="Arial" panose="020B0604020202020204" pitchFamily="34" charset="0"/>
            </a:endParaRPr>
          </a:p>
        </p:txBody>
      </p:sp>
      <p:sp>
        <p:nvSpPr>
          <p:cNvPr id="13" name="椭圆 12">
            <a:extLst>
              <a:ext uri="{FF2B5EF4-FFF2-40B4-BE49-F238E27FC236}">
                <a16:creationId xmlns:a16="http://schemas.microsoft.com/office/drawing/2014/main" id="{1D5DB53E-525F-4A29-DEB5-AC5A9ED5B378}"/>
              </a:ext>
            </a:extLst>
          </p:cNvPr>
          <p:cNvSpPr/>
          <p:nvPr/>
        </p:nvSpPr>
        <p:spPr>
          <a:xfrm>
            <a:off x="3204520" y="3221399"/>
            <a:ext cx="415200" cy="41520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a:extLst>
              <a:ext uri="{FF2B5EF4-FFF2-40B4-BE49-F238E27FC236}">
                <a16:creationId xmlns:a16="http://schemas.microsoft.com/office/drawing/2014/main" id="{05BF785D-8B37-1FF5-09E3-2392B0F765F0}"/>
              </a:ext>
            </a:extLst>
          </p:cNvPr>
          <p:cNvSpPr/>
          <p:nvPr/>
        </p:nvSpPr>
        <p:spPr>
          <a:xfrm>
            <a:off x="5888400" y="3221399"/>
            <a:ext cx="415200" cy="41520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175E1756-7867-30C5-CC5F-28D53668A90B}"/>
              </a:ext>
            </a:extLst>
          </p:cNvPr>
          <p:cNvSpPr/>
          <p:nvPr/>
        </p:nvSpPr>
        <p:spPr>
          <a:xfrm>
            <a:off x="8572280" y="4621020"/>
            <a:ext cx="415200" cy="41520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a:extLst>
              <a:ext uri="{FF2B5EF4-FFF2-40B4-BE49-F238E27FC236}">
                <a16:creationId xmlns:a16="http://schemas.microsoft.com/office/drawing/2014/main" id="{BC65B68D-6B94-73C6-8AD9-A633F2924E04}"/>
              </a:ext>
            </a:extLst>
          </p:cNvPr>
          <p:cNvSpPr/>
          <p:nvPr/>
        </p:nvSpPr>
        <p:spPr>
          <a:xfrm>
            <a:off x="8572280" y="1821778"/>
            <a:ext cx="415200" cy="415202"/>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箭头连接符 18">
            <a:extLst>
              <a:ext uri="{FF2B5EF4-FFF2-40B4-BE49-F238E27FC236}">
                <a16:creationId xmlns:a16="http://schemas.microsoft.com/office/drawing/2014/main" id="{89ABAE76-A4D6-9352-6CD7-D80AC0D1A99F}"/>
              </a:ext>
            </a:extLst>
          </p:cNvPr>
          <p:cNvCxnSpPr>
            <a:endCxn id="4" idx="2"/>
          </p:cNvCxnSpPr>
          <p:nvPr/>
        </p:nvCxnSpPr>
        <p:spPr>
          <a:xfrm>
            <a:off x="1581665" y="3429000"/>
            <a:ext cx="1470455"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5" name="文本框 24">
            <a:extLst>
              <a:ext uri="{FF2B5EF4-FFF2-40B4-BE49-F238E27FC236}">
                <a16:creationId xmlns:a16="http://schemas.microsoft.com/office/drawing/2014/main" id="{55909D6D-FF81-EBF8-8297-0C4F5BB60F8B}"/>
              </a:ext>
            </a:extLst>
          </p:cNvPr>
          <p:cNvSpPr txBox="1"/>
          <p:nvPr/>
        </p:nvSpPr>
        <p:spPr>
          <a:xfrm>
            <a:off x="1258090" y="3036733"/>
            <a:ext cx="936369" cy="369332"/>
          </a:xfrm>
          <a:prstGeom prst="rect">
            <a:avLst/>
          </a:prstGeom>
          <a:noFill/>
        </p:spPr>
        <p:txBody>
          <a:bodyPr wrap="square" rtlCol="0">
            <a:spAutoFit/>
          </a:bodyPr>
          <a:lstStyle/>
          <a:p>
            <a:pPr algn="ctr"/>
            <a:r>
              <a:rPr lang="en-US" altLang="zh-CN" dirty="0">
                <a:latin typeface="Arial" panose="020B0604020202020204" pitchFamily="34" charset="0"/>
                <a:cs typeface="Arial" panose="020B0604020202020204" pitchFamily="34" charset="0"/>
              </a:rPr>
              <a:t>Reset</a:t>
            </a:r>
            <a:endParaRPr lang="zh-CN" altLang="en-US" dirty="0">
              <a:latin typeface="Arial" panose="020B0604020202020204" pitchFamily="34" charset="0"/>
              <a:cs typeface="Arial" panose="020B0604020202020204" pitchFamily="34" charset="0"/>
            </a:endParaRPr>
          </a:p>
        </p:txBody>
      </p:sp>
      <p:cxnSp>
        <p:nvCxnSpPr>
          <p:cNvPr id="27" name="连接符: 曲线 26">
            <a:extLst>
              <a:ext uri="{FF2B5EF4-FFF2-40B4-BE49-F238E27FC236}">
                <a16:creationId xmlns:a16="http://schemas.microsoft.com/office/drawing/2014/main" id="{B3D9A350-14F9-7549-3BF0-75970B4FCB74}"/>
              </a:ext>
            </a:extLst>
          </p:cNvPr>
          <p:cNvCxnSpPr>
            <a:cxnSpLocks/>
            <a:stCxn id="4" idx="0"/>
            <a:endCxn id="5" idx="1"/>
          </p:cNvCxnSpPr>
          <p:nvPr/>
        </p:nvCxnSpPr>
        <p:spPr>
          <a:xfrm rot="16200000" flipH="1">
            <a:off x="4574060" y="1907060"/>
            <a:ext cx="105442" cy="2429322"/>
          </a:xfrm>
          <a:prstGeom prst="curvedConnector3">
            <a:avLst>
              <a:gd name="adj1" fmla="val -638686"/>
            </a:avLst>
          </a:prstGeom>
          <a:ln w="19050">
            <a:tailEnd type="triangle"/>
          </a:ln>
        </p:spPr>
        <p:style>
          <a:lnRef idx="1">
            <a:schemeClr val="dk1"/>
          </a:lnRef>
          <a:fillRef idx="0">
            <a:schemeClr val="dk1"/>
          </a:fillRef>
          <a:effectRef idx="0">
            <a:schemeClr val="dk1"/>
          </a:effectRef>
          <a:fontRef idx="minor">
            <a:schemeClr val="tx1"/>
          </a:fontRef>
        </p:style>
      </p:cxnSp>
      <p:cxnSp>
        <p:nvCxnSpPr>
          <p:cNvPr id="29" name="连接符: 曲线 28">
            <a:extLst>
              <a:ext uri="{FF2B5EF4-FFF2-40B4-BE49-F238E27FC236}">
                <a16:creationId xmlns:a16="http://schemas.microsoft.com/office/drawing/2014/main" id="{6704C0F3-DAA6-32DC-68B1-25CA44843CF8}"/>
              </a:ext>
            </a:extLst>
          </p:cNvPr>
          <p:cNvCxnSpPr>
            <a:cxnSpLocks/>
            <a:stCxn id="4" idx="7"/>
            <a:endCxn id="4" idx="5"/>
          </p:cNvCxnSpPr>
          <p:nvPr/>
        </p:nvCxnSpPr>
        <p:spPr>
          <a:xfrm rot="16200000" flipH="1">
            <a:off x="3412120" y="3429000"/>
            <a:ext cx="509116" cy="12700"/>
          </a:xfrm>
          <a:prstGeom prst="curvedConnector5">
            <a:avLst>
              <a:gd name="adj1" fmla="val 3641"/>
              <a:gd name="adj2" fmla="val 3330937"/>
              <a:gd name="adj3" fmla="val 101213"/>
            </a:avLst>
          </a:prstGeom>
          <a:ln w="19050">
            <a:tailEnd type="triangle"/>
          </a:ln>
        </p:spPr>
        <p:style>
          <a:lnRef idx="1">
            <a:schemeClr val="dk1"/>
          </a:lnRef>
          <a:fillRef idx="0">
            <a:schemeClr val="dk1"/>
          </a:fillRef>
          <a:effectRef idx="0">
            <a:schemeClr val="dk1"/>
          </a:effectRef>
          <a:fontRef idx="minor">
            <a:schemeClr val="tx1"/>
          </a:fontRef>
        </p:style>
      </p:cxnSp>
      <p:cxnSp>
        <p:nvCxnSpPr>
          <p:cNvPr id="37" name="连接符: 曲线 36">
            <a:extLst>
              <a:ext uri="{FF2B5EF4-FFF2-40B4-BE49-F238E27FC236}">
                <a16:creationId xmlns:a16="http://schemas.microsoft.com/office/drawing/2014/main" id="{07885816-3BD2-B664-B4FE-31D44E862C26}"/>
              </a:ext>
            </a:extLst>
          </p:cNvPr>
          <p:cNvCxnSpPr>
            <a:cxnSpLocks/>
            <a:stCxn id="5" idx="4"/>
            <a:endCxn id="8" idx="3"/>
          </p:cNvCxnSpPr>
          <p:nvPr/>
        </p:nvCxnSpPr>
        <p:spPr>
          <a:xfrm rot="16200000" flipH="1">
            <a:off x="6663572" y="3221428"/>
            <a:ext cx="1294179" cy="2429322"/>
          </a:xfrm>
          <a:prstGeom prst="curvedConnector3">
            <a:avLst>
              <a:gd name="adj1" fmla="val 125811"/>
            </a:avLst>
          </a:prstGeom>
          <a:ln w="19050">
            <a:tailEnd type="triangle"/>
          </a:ln>
        </p:spPr>
        <p:style>
          <a:lnRef idx="1">
            <a:schemeClr val="dk1"/>
          </a:lnRef>
          <a:fillRef idx="0">
            <a:schemeClr val="dk1"/>
          </a:fillRef>
          <a:effectRef idx="0">
            <a:schemeClr val="dk1"/>
          </a:effectRef>
          <a:fontRef idx="minor">
            <a:schemeClr val="tx1"/>
          </a:fontRef>
        </p:style>
      </p:cxnSp>
      <p:cxnSp>
        <p:nvCxnSpPr>
          <p:cNvPr id="40" name="连接符: 曲线 39">
            <a:extLst>
              <a:ext uri="{FF2B5EF4-FFF2-40B4-BE49-F238E27FC236}">
                <a16:creationId xmlns:a16="http://schemas.microsoft.com/office/drawing/2014/main" id="{50A5BAD9-44E3-6851-916E-0DCF6D835F30}"/>
              </a:ext>
            </a:extLst>
          </p:cNvPr>
          <p:cNvCxnSpPr>
            <a:cxnSpLocks/>
            <a:stCxn id="5" idx="0"/>
            <a:endCxn id="6" idx="1"/>
          </p:cNvCxnSpPr>
          <p:nvPr/>
        </p:nvCxnSpPr>
        <p:spPr>
          <a:xfrm rot="5400000" flipH="1" flipV="1">
            <a:off x="6663572" y="1207250"/>
            <a:ext cx="1294179" cy="2429322"/>
          </a:xfrm>
          <a:prstGeom prst="curvedConnector3">
            <a:avLst>
              <a:gd name="adj1" fmla="val 125811"/>
            </a:avLst>
          </a:prstGeom>
          <a:ln w="19050">
            <a:tailEnd type="triangle"/>
          </a:ln>
        </p:spPr>
        <p:style>
          <a:lnRef idx="1">
            <a:schemeClr val="dk1"/>
          </a:lnRef>
          <a:fillRef idx="0">
            <a:schemeClr val="dk1"/>
          </a:fillRef>
          <a:effectRef idx="0">
            <a:schemeClr val="dk1"/>
          </a:effectRef>
          <a:fontRef idx="minor">
            <a:schemeClr val="tx1"/>
          </a:fontRef>
        </p:style>
      </p:cxnSp>
      <p:cxnSp>
        <p:nvCxnSpPr>
          <p:cNvPr id="43" name="连接符: 曲线 42">
            <a:extLst>
              <a:ext uri="{FF2B5EF4-FFF2-40B4-BE49-F238E27FC236}">
                <a16:creationId xmlns:a16="http://schemas.microsoft.com/office/drawing/2014/main" id="{D771B0A5-E719-6401-A6FC-8D94C6E4184E}"/>
              </a:ext>
            </a:extLst>
          </p:cNvPr>
          <p:cNvCxnSpPr>
            <a:cxnSpLocks/>
            <a:stCxn id="6" idx="4"/>
            <a:endCxn id="8" idx="0"/>
          </p:cNvCxnSpPr>
          <p:nvPr/>
        </p:nvCxnSpPr>
        <p:spPr>
          <a:xfrm rot="5400000">
            <a:off x="7740259" y="3429000"/>
            <a:ext cx="2079242" cy="12700"/>
          </a:xfrm>
          <a:prstGeom prst="curvedConnector3">
            <a:avLst>
              <a:gd name="adj1" fmla="val 50000"/>
            </a:avLst>
          </a:prstGeom>
          <a:ln w="19050">
            <a:tailEnd type="triangle"/>
          </a:ln>
        </p:spPr>
        <p:style>
          <a:lnRef idx="1">
            <a:schemeClr val="dk1"/>
          </a:lnRef>
          <a:fillRef idx="0">
            <a:schemeClr val="dk1"/>
          </a:fillRef>
          <a:effectRef idx="0">
            <a:schemeClr val="dk1"/>
          </a:effectRef>
          <a:fontRef idx="minor">
            <a:schemeClr val="tx1"/>
          </a:fontRef>
        </p:style>
      </p:cxnSp>
      <p:cxnSp>
        <p:nvCxnSpPr>
          <p:cNvPr id="60" name="连接符: 曲线 59">
            <a:extLst>
              <a:ext uri="{FF2B5EF4-FFF2-40B4-BE49-F238E27FC236}">
                <a16:creationId xmlns:a16="http://schemas.microsoft.com/office/drawing/2014/main" id="{29A91625-66FA-8C3A-A1AC-66A1358B7E31}"/>
              </a:ext>
            </a:extLst>
          </p:cNvPr>
          <p:cNvCxnSpPr>
            <a:cxnSpLocks/>
            <a:stCxn id="8" idx="6"/>
            <a:endCxn id="6" idx="6"/>
          </p:cNvCxnSpPr>
          <p:nvPr/>
        </p:nvCxnSpPr>
        <p:spPr>
          <a:xfrm flipV="1">
            <a:off x="9139880" y="2029379"/>
            <a:ext cx="12700" cy="2799242"/>
          </a:xfrm>
          <a:prstGeom prst="curvedConnector3">
            <a:avLst>
              <a:gd name="adj1" fmla="val 7929724"/>
            </a:avLst>
          </a:prstGeom>
          <a:ln w="19050">
            <a:tailEnd type="triangle"/>
          </a:ln>
        </p:spPr>
        <p:style>
          <a:lnRef idx="1">
            <a:schemeClr val="dk1"/>
          </a:lnRef>
          <a:fillRef idx="0">
            <a:schemeClr val="dk1"/>
          </a:fillRef>
          <a:effectRef idx="0">
            <a:schemeClr val="dk1"/>
          </a:effectRef>
          <a:fontRef idx="minor">
            <a:schemeClr val="tx1"/>
          </a:fontRef>
        </p:style>
      </p:cxnSp>
      <p:cxnSp>
        <p:nvCxnSpPr>
          <p:cNvPr id="66" name="连接符: 曲线 65">
            <a:extLst>
              <a:ext uri="{FF2B5EF4-FFF2-40B4-BE49-F238E27FC236}">
                <a16:creationId xmlns:a16="http://schemas.microsoft.com/office/drawing/2014/main" id="{6EEB6E8D-F25E-E541-CAD8-819227AFEEB7}"/>
              </a:ext>
            </a:extLst>
          </p:cNvPr>
          <p:cNvCxnSpPr>
            <a:cxnSpLocks/>
            <a:stCxn id="8" idx="2"/>
            <a:endCxn id="5" idx="5"/>
          </p:cNvCxnSpPr>
          <p:nvPr/>
        </p:nvCxnSpPr>
        <p:spPr>
          <a:xfrm rot="10800000">
            <a:off x="6350558" y="3683559"/>
            <a:ext cx="2069322" cy="1145063"/>
          </a:xfrm>
          <a:prstGeom prst="curvedConnector2">
            <a:avLst/>
          </a:prstGeom>
          <a:ln w="19050">
            <a:tailEnd type="triangle"/>
          </a:ln>
        </p:spPr>
        <p:style>
          <a:lnRef idx="1">
            <a:schemeClr val="dk1"/>
          </a:lnRef>
          <a:fillRef idx="0">
            <a:schemeClr val="dk1"/>
          </a:fillRef>
          <a:effectRef idx="0">
            <a:schemeClr val="dk1"/>
          </a:effectRef>
          <a:fontRef idx="minor">
            <a:schemeClr val="tx1"/>
          </a:fontRef>
        </p:style>
      </p:cxnSp>
      <p:cxnSp>
        <p:nvCxnSpPr>
          <p:cNvPr id="99" name="连接符: 曲线 98">
            <a:extLst>
              <a:ext uri="{FF2B5EF4-FFF2-40B4-BE49-F238E27FC236}">
                <a16:creationId xmlns:a16="http://schemas.microsoft.com/office/drawing/2014/main" id="{57EE55D1-A776-4E41-665C-D15FBE367099}"/>
              </a:ext>
            </a:extLst>
          </p:cNvPr>
          <p:cNvCxnSpPr>
            <a:cxnSpLocks/>
            <a:stCxn id="6" idx="2"/>
            <a:endCxn id="5" idx="7"/>
          </p:cNvCxnSpPr>
          <p:nvPr/>
        </p:nvCxnSpPr>
        <p:spPr>
          <a:xfrm rot="10800000" flipV="1">
            <a:off x="6350558" y="2029378"/>
            <a:ext cx="2069322" cy="1145063"/>
          </a:xfrm>
          <a:prstGeom prst="curvedConnector2">
            <a:avLst/>
          </a:prstGeom>
          <a:ln w="1905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8447558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1105</TotalTime>
  <Words>660</Words>
  <Application>Microsoft Office PowerPoint</Application>
  <PresentationFormat>宽屏</PresentationFormat>
  <Paragraphs>80</Paragraphs>
  <Slides>9</Slides>
  <Notes>7</Notes>
  <HiddenSlides>0</HiddenSlides>
  <MMClips>9</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9</vt:i4>
      </vt:variant>
    </vt:vector>
  </HeadingPairs>
  <TitlesOfParts>
    <vt:vector size="13" baseType="lpstr">
      <vt:lpstr>等线</vt:lpstr>
      <vt:lpstr>等线 Light</vt:lpstr>
      <vt:lpstr>Arial</vt:lpstr>
      <vt:lpstr>Office 主题​​</vt:lpstr>
      <vt:lpstr>ELEC5566M-FPGA Design for System-on-chip  Mini-Project – Color Game</vt:lpstr>
      <vt:lpstr>PowerPoint 演示文稿</vt:lpstr>
      <vt:lpstr>Introduction – Color Game</vt:lpstr>
      <vt:lpstr>Game rules – 3 steps</vt:lpstr>
      <vt:lpstr>Testing &amp; Result</vt:lpstr>
      <vt:lpstr>PowerPoint 演示文稿</vt:lpstr>
      <vt:lpstr>Conclusion</vt:lpstr>
      <vt:lpstr>Thank you</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ELEC5620M-Embedded Microprocessor System Design   Mini-Project – Tic Tac Toe</dc:title>
  <dc:creator>Yu-Cheng Lin [el21ycl]</dc:creator>
  <cp:lastModifiedBy>Yu-Cheng Lin [el21ycl]</cp:lastModifiedBy>
  <cp:revision>38</cp:revision>
  <dcterms:created xsi:type="dcterms:W3CDTF">2022-05-12T18:16:43Z</dcterms:created>
  <dcterms:modified xsi:type="dcterms:W3CDTF">2022-05-20T01:50:40Z</dcterms:modified>
</cp:coreProperties>
</file>

<file path=docProps/thumbnail.jpeg>
</file>